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47" r:id="rId3"/>
    <p:sldId id="348" r:id="rId4"/>
    <p:sldId id="346" r:id="rId5"/>
    <p:sldId id="298" r:id="rId6"/>
    <p:sldId id="336" r:id="rId7"/>
    <p:sldId id="297" r:id="rId8"/>
    <p:sldId id="352" r:id="rId9"/>
    <p:sldId id="337" r:id="rId10"/>
    <p:sldId id="264" r:id="rId11"/>
    <p:sldId id="265" r:id="rId12"/>
    <p:sldId id="338" r:id="rId13"/>
    <p:sldId id="332" r:id="rId14"/>
    <p:sldId id="266" r:id="rId15"/>
    <p:sldId id="349" r:id="rId16"/>
    <p:sldId id="335" r:id="rId17"/>
    <p:sldId id="350" r:id="rId18"/>
    <p:sldId id="334" r:id="rId19"/>
    <p:sldId id="267" r:id="rId20"/>
    <p:sldId id="351" r:id="rId21"/>
    <p:sldId id="326" r:id="rId22"/>
    <p:sldId id="356" r:id="rId23"/>
    <p:sldId id="353" r:id="rId24"/>
    <p:sldId id="354" r:id="rId25"/>
    <p:sldId id="273" r:id="rId26"/>
    <p:sldId id="309" r:id="rId27"/>
    <p:sldId id="310" r:id="rId28"/>
    <p:sldId id="311" r:id="rId29"/>
    <p:sldId id="312" r:id="rId30"/>
    <p:sldId id="313" r:id="rId31"/>
    <p:sldId id="314" r:id="rId32"/>
    <p:sldId id="306" r:id="rId33"/>
    <p:sldId id="342" r:id="rId34"/>
    <p:sldId id="344" r:id="rId35"/>
    <p:sldId id="321" r:id="rId36"/>
    <p:sldId id="325" r:id="rId37"/>
    <p:sldId id="341" r:id="rId38"/>
    <p:sldId id="292" r:id="rId39"/>
    <p:sldId id="293" r:id="rId40"/>
    <p:sldId id="343" r:id="rId41"/>
    <p:sldId id="323" r:id="rId42"/>
    <p:sldId id="324" r:id="rId43"/>
    <p:sldId id="34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175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DF30E-4CA8-894D-A3BD-91A45E928C9B}" type="datetimeFigureOut">
              <a:rPr lang="en-US" smtClean="0"/>
              <a:t>7/21/14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832C0-2E57-1F47-9B77-C9E3F992C5E3}" type="slidenum">
              <a:rPr lang="en-US" smtClean="0"/>
              <a:t>‹#›</a:t>
            </a:fld>
            <a:endParaRPr lang="en-US"/>
          </a:p>
        </p:txBody>
      </p:sp>
    </p:spTree>
    <p:extLst>
      <p:ext uri="{BB962C8B-B14F-4D97-AF65-F5344CB8AC3E}">
        <p14:creationId xmlns:p14="http://schemas.microsoft.com/office/powerpoint/2010/main" val="1643921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a:cs typeface="Helvetica"/>
              </a:rPr>
              <a:t>Without having to receive</a:t>
            </a:r>
            <a:r>
              <a:rPr lang="en-US" baseline="0" dirty="0" smtClean="0">
                <a:latin typeface="Helvetica"/>
                <a:cs typeface="Helvetica"/>
              </a:rPr>
              <a:t> in-person training.</a:t>
            </a:r>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a:t>
            </a:fld>
            <a:endParaRPr lang="en-US"/>
          </a:p>
        </p:txBody>
      </p:sp>
    </p:spTree>
    <p:extLst>
      <p:ext uri="{BB962C8B-B14F-4D97-AF65-F5344CB8AC3E}">
        <p14:creationId xmlns:p14="http://schemas.microsoft.com/office/powerpoint/2010/main" val="270596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latin typeface="Helvetica"/>
              <a:cs typeface="Helvetica"/>
            </a:endParaRPr>
          </a:p>
        </p:txBody>
      </p:sp>
      <p:sp>
        <p:nvSpPr>
          <p:cNvPr id="4" name="Slide Number Placeholder 3"/>
          <p:cNvSpPr>
            <a:spLocks noGrp="1"/>
          </p:cNvSpPr>
          <p:nvPr>
            <p:ph type="sldNum" sz="quarter" idx="10"/>
          </p:nvPr>
        </p:nvSpPr>
        <p:spPr/>
        <p:txBody>
          <a:bodyPr/>
          <a:lstStyle/>
          <a:p>
            <a:fld id="{F00832C0-2E57-1F47-9B77-C9E3F992C5E3}" type="slidenum">
              <a:rPr lang="en-US" smtClean="0"/>
              <a:t>15</a:t>
            </a:fld>
            <a:endParaRPr lang="en-US"/>
          </a:p>
        </p:txBody>
      </p:sp>
    </p:spTree>
    <p:extLst>
      <p:ext uri="{BB962C8B-B14F-4D97-AF65-F5344CB8AC3E}">
        <p14:creationId xmlns:p14="http://schemas.microsoft.com/office/powerpoint/2010/main" val="181567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dirty="0" smtClean="0">
                <a:latin typeface="Helvetica"/>
                <a:cs typeface="Helvetica"/>
              </a:rPr>
              <a:t>Adobe Education Exchange and </a:t>
            </a:r>
            <a:r>
              <a:rPr lang="en-US" sz="1200" dirty="0" err="1" smtClean="0">
                <a:latin typeface="Helvetica"/>
                <a:cs typeface="Helvetica"/>
              </a:rPr>
              <a:t>Craftsy</a:t>
            </a:r>
            <a:r>
              <a:rPr lang="en-US" sz="1200" dirty="0" smtClean="0">
                <a:latin typeface="Helvetica"/>
                <a:cs typeface="Helvetica"/>
              </a:rPr>
              <a:t> are good examples of online learning platforms in other spaces</a:t>
            </a:r>
          </a:p>
          <a:p>
            <a:pPr>
              <a:lnSpc>
                <a:spcPct val="110000"/>
              </a:lnSpc>
            </a:pPr>
            <a:r>
              <a:rPr lang="en-US" sz="1200" dirty="0" smtClean="0">
                <a:latin typeface="Helvetica"/>
                <a:cs typeface="Helvetica"/>
              </a:rPr>
              <a:t>Adobe site has comprehensive, well-designed sections for resources, discussions, and online training</a:t>
            </a:r>
          </a:p>
          <a:p>
            <a:pPr>
              <a:lnSpc>
                <a:spcPct val="110000"/>
              </a:lnSpc>
            </a:pPr>
            <a:r>
              <a:rPr lang="en-US" sz="1200" dirty="0" err="1" smtClean="0">
                <a:latin typeface="Helvetica"/>
                <a:cs typeface="Helvetica"/>
              </a:rPr>
              <a:t>Craftsy</a:t>
            </a:r>
            <a:r>
              <a:rPr lang="en-US" sz="1200" dirty="0" smtClean="0">
                <a:latin typeface="Helvetica"/>
                <a:cs typeface="Helvetica"/>
              </a:rPr>
              <a:t> provides a good example of easy-to-use online classes with related discussion areas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0832C0-2E57-1F47-9B77-C9E3F992C5E3}" type="slidenum">
              <a:rPr lang="en-US" smtClean="0"/>
              <a:t>16</a:t>
            </a:fld>
            <a:endParaRPr lang="en-US"/>
          </a:p>
        </p:txBody>
      </p:sp>
    </p:spTree>
    <p:extLst>
      <p:ext uri="{BB962C8B-B14F-4D97-AF65-F5344CB8AC3E}">
        <p14:creationId xmlns:p14="http://schemas.microsoft.com/office/powerpoint/2010/main" val="18156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a:t>
            </a:r>
            <a:r>
              <a:rPr lang="en-US" baseline="0" dirty="0" smtClean="0">
                <a:latin typeface="Helvetica"/>
                <a:cs typeface="Helvetica"/>
              </a:rPr>
              <a:t> </a:t>
            </a:r>
            <a:r>
              <a:rPr lang="en-US" dirty="0" smtClean="0">
                <a:latin typeface="Helvetica"/>
                <a:cs typeface="Helvetica"/>
              </a:rPr>
              <a:t>Adobe Education Exchange and </a:t>
            </a:r>
            <a:r>
              <a:rPr lang="en-US" dirty="0" err="1" smtClean="0">
                <a:latin typeface="Helvetica"/>
                <a:cs typeface="Helvetica"/>
              </a:rPr>
              <a:t>Craftsy</a:t>
            </a:r>
            <a:r>
              <a:rPr lang="en-US" dirty="0" smtClean="0">
                <a:latin typeface="Helvetica"/>
                <a:cs typeface="Helvetica"/>
              </a:rPr>
              <a:t> are two other good examples of online learning platforms from different</a:t>
            </a:r>
            <a:r>
              <a:rPr lang="en-US" baseline="0" dirty="0" smtClean="0">
                <a:latin typeface="Helvetica"/>
                <a:cs typeface="Helvetica"/>
              </a:rPr>
              <a:t> spaces.</a:t>
            </a:r>
            <a:endParaRPr lang="en-US" dirty="0" smtClean="0">
              <a:latin typeface="Helvetica"/>
              <a:cs typeface="Helvetica"/>
            </a:endParaRPr>
          </a:p>
          <a:p>
            <a:endParaRPr lang="en-US" sz="1200" dirty="0" smtClean="0">
              <a:latin typeface="Helvetica"/>
              <a:cs typeface="Helvetica"/>
            </a:endParaRPr>
          </a:p>
        </p:txBody>
      </p:sp>
      <p:sp>
        <p:nvSpPr>
          <p:cNvPr id="4" name="Slide Number Placeholder 3"/>
          <p:cNvSpPr>
            <a:spLocks noGrp="1"/>
          </p:cNvSpPr>
          <p:nvPr>
            <p:ph type="sldNum" sz="quarter" idx="10"/>
          </p:nvPr>
        </p:nvSpPr>
        <p:spPr/>
        <p:txBody>
          <a:bodyPr/>
          <a:lstStyle/>
          <a:p>
            <a:fld id="{F00832C0-2E57-1F47-9B77-C9E3F992C5E3}" type="slidenum">
              <a:rPr lang="en-US" smtClean="0"/>
              <a:t>17</a:t>
            </a:fld>
            <a:endParaRPr lang="en-US"/>
          </a:p>
        </p:txBody>
      </p:sp>
    </p:spTree>
    <p:extLst>
      <p:ext uri="{BB962C8B-B14F-4D97-AF65-F5344CB8AC3E}">
        <p14:creationId xmlns:p14="http://schemas.microsoft.com/office/powerpoint/2010/main" val="18156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9600" dirty="0" smtClean="0">
                <a:latin typeface="Helvetica"/>
                <a:cs typeface="Helvetica"/>
              </a:rPr>
              <a:t>Many LMS platforms to choose from, with varying capabilities, costs</a:t>
            </a:r>
          </a:p>
          <a:p>
            <a:pPr>
              <a:lnSpc>
                <a:spcPct val="120000"/>
              </a:lnSpc>
            </a:pPr>
            <a:r>
              <a:rPr lang="en-US" sz="9600" dirty="0" smtClean="0">
                <a:latin typeface="Helvetica"/>
                <a:cs typeface="Helvetica"/>
              </a:rPr>
              <a:t>Interest within SEIU for LMS-type online courses and training, but not yet much demand</a:t>
            </a:r>
          </a:p>
          <a:p>
            <a:pPr>
              <a:lnSpc>
                <a:spcPct val="120000"/>
              </a:lnSpc>
            </a:pPr>
            <a:r>
              <a:rPr lang="en-US" sz="9600" dirty="0" smtClean="0">
                <a:latin typeface="Helvetica"/>
                <a:cs typeface="Helvetica"/>
              </a:rPr>
              <a:t>UHW West and SEIU Local 1000 are already using LMS as another modality for Stewardship training</a:t>
            </a: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18</a:t>
            </a:fld>
            <a:endParaRPr lang="en-US"/>
          </a:p>
        </p:txBody>
      </p:sp>
    </p:spTree>
    <p:extLst>
      <p:ext uri="{BB962C8B-B14F-4D97-AF65-F5344CB8AC3E}">
        <p14:creationId xmlns:p14="http://schemas.microsoft.com/office/powerpoint/2010/main" val="254467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latin typeface="+mn-lt"/>
                <a:ea typeface="+mn-ea"/>
                <a:cs typeface="+mn-cs"/>
              </a:rPr>
              <a:t>A </a:t>
            </a:r>
            <a:r>
              <a:rPr lang="en-US" sz="1200" b="1" kern="1200" dirty="0" smtClean="0">
                <a:solidFill>
                  <a:schemeClr val="tx1"/>
                </a:solidFill>
                <a:latin typeface="+mn-lt"/>
                <a:ea typeface="+mn-ea"/>
                <a:cs typeface="+mn-cs"/>
              </a:rPr>
              <a:t>learning management system</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LMS</a:t>
            </a:r>
            <a:r>
              <a:rPr lang="en-US" sz="1200" b="0" kern="1200" dirty="0" smtClean="0">
                <a:solidFill>
                  <a:schemeClr val="tx1"/>
                </a:solidFill>
                <a:latin typeface="+mn-lt"/>
                <a:ea typeface="+mn-ea"/>
                <a:cs typeface="+mn-cs"/>
              </a:rPr>
              <a:t>) is a software application for the administration, documentation, tracking, reporting and delivery of e-learning education courses or training programs.</a:t>
            </a:r>
          </a:p>
          <a:p>
            <a:pPr marL="171450" indent="-171450">
              <a:buFontTx/>
              <a:buChar char="-"/>
            </a:pPr>
            <a:r>
              <a:rPr lang="en-US" sz="9600" dirty="0" smtClean="0">
                <a:latin typeface="Helvetica"/>
                <a:cs typeface="Helvetica"/>
              </a:rPr>
              <a:t>Learning Management</a:t>
            </a:r>
            <a:r>
              <a:rPr lang="en-US" sz="9600" baseline="0" dirty="0" smtClean="0">
                <a:latin typeface="Helvetica"/>
                <a:cs typeface="Helvetica"/>
              </a:rPr>
              <a:t> Systems generally have a way to measure progress and provide certification.</a:t>
            </a:r>
          </a:p>
          <a:p>
            <a:pPr marL="171450" indent="-171450">
              <a:buFontTx/>
              <a:buChar char="-"/>
            </a:pPr>
            <a:r>
              <a:rPr lang="en-US" sz="9600" dirty="0" smtClean="0">
                <a:latin typeface="Helvetica"/>
                <a:cs typeface="Helvetica"/>
              </a:rPr>
              <a:t>UHW West is using the </a:t>
            </a:r>
            <a:r>
              <a:rPr lang="en-US" sz="9600" dirty="0" err="1" smtClean="0">
                <a:latin typeface="Helvetica"/>
                <a:cs typeface="Helvetica"/>
              </a:rPr>
              <a:t>Trivantis</a:t>
            </a:r>
            <a:r>
              <a:rPr lang="en-US" sz="9600" dirty="0" smtClean="0">
                <a:latin typeface="Helvetica"/>
                <a:cs typeface="Helvetica"/>
              </a:rPr>
              <a:t>/</a:t>
            </a:r>
            <a:r>
              <a:rPr lang="en-US" sz="9600" dirty="0" err="1" smtClean="0">
                <a:latin typeface="Helvetica"/>
                <a:cs typeface="Helvetica"/>
              </a:rPr>
              <a:t>Lectora</a:t>
            </a:r>
            <a:r>
              <a:rPr lang="en-US" sz="9600" dirty="0" smtClean="0">
                <a:latin typeface="Helvetica"/>
                <a:cs typeface="Helvetica"/>
              </a:rPr>
              <a:t> LMS platform for Stewardship certification.</a:t>
            </a:r>
            <a:r>
              <a:rPr lang="en-US" sz="9600" baseline="0" dirty="0" smtClean="0">
                <a:latin typeface="Helvetica"/>
                <a:cs typeface="Helvetica"/>
              </a:rPr>
              <a:t> We spoke with Ramon </a:t>
            </a:r>
            <a:r>
              <a:rPr lang="en-US" sz="9600" baseline="0" dirty="0" err="1" smtClean="0">
                <a:latin typeface="Helvetica"/>
                <a:cs typeface="Helvetica"/>
              </a:rPr>
              <a:t>Lazo</a:t>
            </a:r>
            <a:r>
              <a:rPr lang="en-US" sz="9600" baseline="0" dirty="0" smtClean="0">
                <a:latin typeface="Helvetica"/>
                <a:cs typeface="Helvetica"/>
              </a:rPr>
              <a:t>, the eLearning specialist at UHW West, who said that </a:t>
            </a:r>
            <a:r>
              <a:rPr lang="en-US" sz="9600" dirty="0" smtClean="0">
                <a:latin typeface="Helvetica"/>
                <a:cs typeface="Helvetica"/>
              </a:rPr>
              <a:t>they are happy with how it works, the cost, and the customer service support. </a:t>
            </a:r>
          </a:p>
          <a:p>
            <a:pPr marL="171450" indent="-171450">
              <a:buFontTx/>
              <a:buChar char="-"/>
            </a:pPr>
            <a:r>
              <a:rPr lang="en-US" sz="9600" dirty="0" smtClean="0">
                <a:latin typeface="Helvetica"/>
                <a:cs typeface="Helvetica"/>
              </a:rPr>
              <a:t>SEIU Local 1000 is using the </a:t>
            </a:r>
            <a:r>
              <a:rPr lang="en-US" sz="9600" dirty="0" err="1" smtClean="0">
                <a:latin typeface="Helvetica"/>
                <a:cs typeface="Helvetica"/>
              </a:rPr>
              <a:t>Skillsoft</a:t>
            </a:r>
            <a:r>
              <a:rPr lang="en-US" sz="9600" dirty="0" smtClean="0">
                <a:latin typeface="Helvetica"/>
                <a:cs typeface="Helvetica"/>
              </a:rPr>
              <a:t> platform. </a:t>
            </a:r>
          </a:p>
          <a:p>
            <a:pPr marL="171450" indent="-171450">
              <a:buFontTx/>
              <a:buChar char="-"/>
            </a:pPr>
            <a:r>
              <a:rPr lang="en-US" sz="9600" dirty="0" smtClean="0">
                <a:latin typeface="Helvetica"/>
                <a:cs typeface="Helvetica"/>
              </a:rPr>
              <a:t>When</a:t>
            </a:r>
            <a:r>
              <a:rPr lang="en-US" sz="9600" baseline="0" dirty="0" smtClean="0">
                <a:latin typeface="Helvetica"/>
                <a:cs typeface="Helvetica"/>
              </a:rPr>
              <a:t>/if SEIU adopts an LMS, would need to do more extensive research to define capabilities required and offered and to look into costs and support offered by various LMS platforms.</a:t>
            </a:r>
            <a:endParaRPr lang="en-US" sz="9600" dirty="0" smtClean="0">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96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19</a:t>
            </a:fld>
            <a:endParaRPr lang="en-US"/>
          </a:p>
        </p:txBody>
      </p:sp>
    </p:spTree>
    <p:extLst>
      <p:ext uri="{BB962C8B-B14F-4D97-AF65-F5344CB8AC3E}">
        <p14:creationId xmlns:p14="http://schemas.microsoft.com/office/powerpoint/2010/main" val="254467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600" dirty="0" smtClean="0">
                <a:latin typeface="Helvetica"/>
                <a:cs typeface="Helvetica"/>
              </a:rPr>
              <a:t>UHW West is using the </a:t>
            </a:r>
            <a:r>
              <a:rPr lang="en-US" sz="9600" dirty="0" err="1" smtClean="0">
                <a:latin typeface="Helvetica"/>
                <a:cs typeface="Helvetica"/>
              </a:rPr>
              <a:t>Trivantis</a:t>
            </a:r>
            <a:r>
              <a:rPr lang="en-US" sz="9600" dirty="0" smtClean="0">
                <a:latin typeface="Helvetica"/>
                <a:cs typeface="Helvetica"/>
              </a:rPr>
              <a:t>/</a:t>
            </a:r>
            <a:r>
              <a:rPr lang="en-US" sz="9600" dirty="0" err="1" smtClean="0">
                <a:latin typeface="Helvetica"/>
                <a:cs typeface="Helvetica"/>
              </a:rPr>
              <a:t>Lectora</a:t>
            </a:r>
            <a:r>
              <a:rPr lang="en-US" sz="9600" dirty="0" smtClean="0">
                <a:latin typeface="Helvetica"/>
                <a:cs typeface="Helvetica"/>
              </a:rPr>
              <a:t> LMS platform for Stewardship certification.</a:t>
            </a:r>
            <a:r>
              <a:rPr lang="en-US" sz="9600" baseline="0" dirty="0" smtClean="0">
                <a:latin typeface="Helvetica"/>
                <a:cs typeface="Helvetica"/>
              </a:rPr>
              <a:t> We spoke with Ramon </a:t>
            </a:r>
            <a:r>
              <a:rPr lang="en-US" sz="9600" baseline="0" dirty="0" err="1" smtClean="0">
                <a:latin typeface="Helvetica"/>
                <a:cs typeface="Helvetica"/>
              </a:rPr>
              <a:t>Lazo</a:t>
            </a:r>
            <a:r>
              <a:rPr lang="en-US" sz="9600" baseline="0" dirty="0" smtClean="0">
                <a:latin typeface="Helvetica"/>
                <a:cs typeface="Helvetica"/>
              </a:rPr>
              <a:t>, the eLearning specialist at UHW West, who said that </a:t>
            </a:r>
            <a:r>
              <a:rPr lang="en-US" sz="9600" dirty="0" smtClean="0">
                <a:latin typeface="Helvetica"/>
                <a:cs typeface="Helvetica"/>
              </a:rPr>
              <a:t>they are happy with how it works, the cost, and the customer service support. </a:t>
            </a:r>
          </a:p>
          <a:p>
            <a:pPr marL="171450" indent="-171450">
              <a:buFontTx/>
              <a:buChar char="-"/>
            </a:pPr>
            <a:r>
              <a:rPr lang="en-US" sz="9600" dirty="0" smtClean="0">
                <a:latin typeface="Helvetica"/>
                <a:cs typeface="Helvetica"/>
              </a:rPr>
              <a:t>The</a:t>
            </a:r>
            <a:r>
              <a:rPr lang="en-US" sz="9600" baseline="0" dirty="0" smtClean="0">
                <a:latin typeface="Helvetica"/>
                <a:cs typeface="Helvetica"/>
              </a:rPr>
              <a:t> LMS </a:t>
            </a:r>
            <a:r>
              <a:rPr lang="en-US" sz="9600" dirty="0" smtClean="0">
                <a:latin typeface="Helvetica"/>
                <a:cs typeface="Helvetica"/>
              </a:rPr>
              <a:t>provides a way to access training without regards to distance, so that local</a:t>
            </a:r>
            <a:r>
              <a:rPr lang="en-US" sz="9600" baseline="0" dirty="0" smtClean="0">
                <a:latin typeface="Helvetica"/>
                <a:cs typeface="Helvetica"/>
              </a:rPr>
              <a:t> members who far away from a place where training is can still get training. </a:t>
            </a:r>
          </a:p>
          <a:p>
            <a:pPr marL="171450" indent="-171450">
              <a:buFontTx/>
              <a:buChar char="-"/>
            </a:pPr>
            <a:r>
              <a:rPr lang="en-US" sz="9600" baseline="0" dirty="0" smtClean="0">
                <a:latin typeface="Helvetica"/>
                <a:cs typeface="Helvetica"/>
              </a:rPr>
              <a:t>Internet access is an issue for many of the locals – members don’t have it. Other options that UHW West has explored have included group online training, so that the courses are offered in one location for many people to participate or the training modules are put on CD Rom.</a:t>
            </a:r>
            <a:endParaRPr lang="en-US" sz="9600" dirty="0" smtClean="0">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96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20</a:t>
            </a:fld>
            <a:endParaRPr lang="en-US"/>
          </a:p>
        </p:txBody>
      </p:sp>
    </p:spTree>
    <p:extLst>
      <p:ext uri="{BB962C8B-B14F-4D97-AF65-F5344CB8AC3E}">
        <p14:creationId xmlns:p14="http://schemas.microsoft.com/office/powerpoint/2010/main" val="2544673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21</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22</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600" dirty="0" smtClean="0">
                <a:latin typeface="Helvetica"/>
                <a:cs typeface="Helvetica"/>
              </a:rPr>
              <a:t>In order to better organize the resources and make them easier to find,</a:t>
            </a:r>
            <a:r>
              <a:rPr lang="en-US" sz="9600" baseline="0" dirty="0" smtClean="0">
                <a:latin typeface="Helvetica"/>
                <a:cs typeface="Helvetica"/>
              </a:rPr>
              <a:t> we recommend organizing content on the site into the following categories.</a:t>
            </a:r>
            <a:endParaRPr lang="en-US" sz="96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23</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24</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a:cs typeface="Helvetica"/>
              </a:rPr>
              <a:t>Without having to receive</a:t>
            </a:r>
            <a:r>
              <a:rPr lang="en-US" baseline="0" dirty="0" smtClean="0">
                <a:latin typeface="Helvetica"/>
                <a:cs typeface="Helvetica"/>
              </a:rPr>
              <a:t> in-person training.</a:t>
            </a:r>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a:t>
            </a:fld>
            <a:endParaRPr lang="en-US"/>
          </a:p>
        </p:txBody>
      </p:sp>
    </p:spTree>
    <p:extLst>
      <p:ext uri="{BB962C8B-B14F-4D97-AF65-F5344CB8AC3E}">
        <p14:creationId xmlns:p14="http://schemas.microsoft.com/office/powerpoint/2010/main" val="270596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a:cs typeface="Helvetica"/>
              </a:rPr>
              <a:t>HANDOUT</a:t>
            </a:r>
            <a:r>
              <a:rPr lang="en-US" sz="1200" baseline="0" dirty="0" smtClean="0">
                <a:latin typeface="Helvetica"/>
                <a:cs typeface="Helvetica"/>
              </a:rPr>
              <a:t> PAGES.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a:cs typeface="Helvetica"/>
              </a:rPr>
              <a:t>This wireframe of the homepage of the Online</a:t>
            </a:r>
            <a:r>
              <a:rPr lang="en-US" sz="1200" baseline="0" dirty="0" smtClean="0">
                <a:latin typeface="Helvetica"/>
                <a:cs typeface="Helvetica"/>
              </a:rPr>
              <a:t> Learning Platform </a:t>
            </a:r>
            <a:r>
              <a:rPr lang="en-US" sz="1200" dirty="0" smtClean="0">
                <a:latin typeface="Helvetica"/>
                <a:cs typeface="Helvetica"/>
              </a:rPr>
              <a:t>illustrates an initial recommended architecture for the site.</a:t>
            </a:r>
          </a:p>
          <a:p>
            <a:pPr lvl="0"/>
            <a:r>
              <a:rPr lang="en-US" sz="9600" b="1" dirty="0" smtClean="0">
                <a:latin typeface="Helvetica"/>
                <a:cs typeface="Helvetica"/>
              </a:rPr>
              <a:t>Toolbox</a:t>
            </a:r>
            <a:r>
              <a:rPr lang="en-US" sz="9600" dirty="0" smtClean="0">
                <a:latin typeface="Helvetica"/>
                <a:cs typeface="Helvetica"/>
              </a:rPr>
              <a:t>: Training and educational materials in a variety of formats (Word Docs, PDF, PPTs, videos, etc.)</a:t>
            </a:r>
          </a:p>
          <a:p>
            <a:pPr lvl="0"/>
            <a:r>
              <a:rPr lang="en-US" sz="9600" b="1" dirty="0" smtClean="0">
                <a:latin typeface="Helvetica"/>
                <a:cs typeface="Helvetica"/>
              </a:rPr>
              <a:t>BOLD Center</a:t>
            </a:r>
            <a:r>
              <a:rPr lang="en-US" sz="9600" dirty="0" smtClean="0">
                <a:latin typeface="Helvetica"/>
                <a:cs typeface="Helvetica"/>
              </a:rPr>
              <a:t>: Information about BOLD leadership development programs and get access to educational and training materials.</a:t>
            </a:r>
          </a:p>
          <a:p>
            <a:pPr lvl="0"/>
            <a:r>
              <a:rPr lang="en-US" sz="9600" b="1" dirty="0" smtClean="0">
                <a:latin typeface="Helvetica"/>
                <a:cs typeface="Helvetica"/>
              </a:rPr>
              <a:t>Upcoming Trainings </a:t>
            </a:r>
            <a:r>
              <a:rPr lang="en-US" sz="9600" dirty="0" smtClean="0">
                <a:latin typeface="Helvetica"/>
                <a:cs typeface="Helvetica"/>
              </a:rPr>
              <a:t>– Users would find a list of upcoming trainings, retreats and conferences and eventually online training listings, when available. This navigation could be changed to Online Training when this becomes available.</a:t>
            </a:r>
          </a:p>
          <a:p>
            <a:pPr lvl="0"/>
            <a:r>
              <a:rPr lang="en-US" sz="9600" b="1" dirty="0" smtClean="0">
                <a:latin typeface="Helvetica"/>
                <a:cs typeface="Helvetica"/>
              </a:rPr>
              <a:t>Learning Communities </a:t>
            </a:r>
            <a:r>
              <a:rPr lang="en-US" sz="9600" dirty="0" smtClean="0">
                <a:latin typeface="Helvetica"/>
                <a:cs typeface="Helvetica"/>
              </a:rPr>
              <a:t>– Users would be able to engage in discussions, forums and other communities of practice.</a:t>
            </a:r>
          </a:p>
          <a:p>
            <a:pPr lvl="0"/>
            <a:r>
              <a:rPr lang="en-US" sz="9600" b="1" dirty="0" smtClean="0">
                <a:latin typeface="Helvetica"/>
                <a:cs typeface="Helvetica"/>
              </a:rPr>
              <a:t>About </a:t>
            </a:r>
            <a:r>
              <a:rPr lang="en-US" sz="9600" dirty="0" smtClean="0">
                <a:latin typeface="Helvetica"/>
                <a:cs typeface="Helvetica"/>
              </a:rPr>
              <a:t>– Users would find links to the LAJ Guidebook, Leadership Standards, and contact info for education, BOLD, and other relevant staff.</a:t>
            </a:r>
          </a:p>
          <a:p>
            <a:pPr lvl="0"/>
            <a:r>
              <a:rPr lang="en-US" sz="9600" b="1" dirty="0" smtClean="0">
                <a:latin typeface="Helvetica"/>
                <a:cs typeface="Helvetica"/>
              </a:rPr>
              <a:t>Search bar </a:t>
            </a:r>
            <a:r>
              <a:rPr lang="en-US" sz="9600" dirty="0" smtClean="0">
                <a:latin typeface="Helvetica"/>
                <a:cs typeface="Helvetica"/>
              </a:rPr>
              <a:t>– Allows users to search all content on the site</a:t>
            </a:r>
            <a:r>
              <a:rPr lang="en-US" sz="9600" b="1" dirty="0" smtClean="0">
                <a:latin typeface="Helvetica"/>
                <a:cs typeface="Helvetica"/>
              </a:rPr>
              <a:t>.</a:t>
            </a:r>
            <a:endParaRPr lang="en-US" sz="9600" dirty="0" smtClean="0">
              <a:latin typeface="Helvetica"/>
              <a:cs typeface="Helvetica"/>
            </a:endParaRPr>
          </a:p>
          <a:p>
            <a:pPr lvl="0"/>
            <a:r>
              <a:rPr lang="en-US" sz="9600" b="1" dirty="0" smtClean="0">
                <a:latin typeface="Helvetica"/>
                <a:cs typeface="Helvetica"/>
              </a:rPr>
              <a:t>Sign Up/Log In</a:t>
            </a:r>
            <a:r>
              <a:rPr lang="en-US" sz="9600" dirty="0" smtClean="0">
                <a:latin typeface="Helvetica"/>
                <a:cs typeface="Helvetica"/>
              </a:rPr>
              <a:t> – For user account sign up and log in, if a user account is required</a:t>
            </a:r>
            <a:r>
              <a:rPr lang="en-US" sz="9600" b="1" dirty="0" smtClean="0">
                <a:latin typeface="Helvetica"/>
                <a:cs typeface="Helvetica"/>
              </a:rPr>
              <a:t>.</a:t>
            </a:r>
            <a:endParaRPr lang="en-US" sz="9600" dirty="0" smtClean="0">
              <a:latin typeface="Helvetica"/>
              <a:cs typeface="Helvetica"/>
            </a:endParaRPr>
          </a:p>
          <a:p>
            <a:pPr lvl="0"/>
            <a:r>
              <a:rPr lang="en-US" sz="9600" b="1" dirty="0" smtClean="0">
                <a:latin typeface="Helvetica"/>
                <a:cs typeface="Helvetica"/>
              </a:rPr>
              <a:t>LAJ logo</a:t>
            </a:r>
            <a:r>
              <a:rPr lang="en-US" sz="9600" dirty="0" smtClean="0">
                <a:latin typeface="Helvetica"/>
                <a:cs typeface="Helvetica"/>
              </a:rPr>
              <a:t> – links back to homepage of LAJ site</a:t>
            </a:r>
            <a:r>
              <a:rPr lang="en-US" sz="9600" b="1" dirty="0" smtClean="0">
                <a:latin typeface="Helvetica"/>
                <a:cs typeface="Helvetica"/>
              </a:rPr>
              <a:t>.</a:t>
            </a:r>
            <a:endParaRPr lang="en-US" sz="9600" dirty="0" smtClean="0">
              <a:latin typeface="Helvetica"/>
              <a:cs typeface="Helvetica"/>
            </a:endParaRPr>
          </a:p>
          <a:p>
            <a:pPr lvl="0"/>
            <a:r>
              <a:rPr lang="en-US" sz="9600" b="1" dirty="0" smtClean="0">
                <a:latin typeface="Helvetica"/>
                <a:cs typeface="Helvetica"/>
              </a:rPr>
              <a:t>SEIU logo</a:t>
            </a:r>
            <a:r>
              <a:rPr lang="en-US" sz="9600" dirty="0" smtClean="0">
                <a:latin typeface="Helvetica"/>
                <a:cs typeface="Helvetica"/>
              </a:rPr>
              <a:t> – links to main SEIU site</a:t>
            </a:r>
            <a:r>
              <a:rPr lang="en-US" sz="9600" b="1" dirty="0" smtClean="0">
                <a:latin typeface="Helvetica"/>
                <a:cs typeface="Helvetica"/>
              </a:rPr>
              <a:t>.</a:t>
            </a:r>
            <a:endParaRPr lang="en-US" sz="9600" dirty="0" smtClean="0">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25</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wireframe illustrates the navigational structure of the Toolbox section of the site.</a:t>
            </a:r>
            <a:r>
              <a:rPr lang="en-US" sz="1200" kern="1200" baseline="0" dirty="0" smtClean="0">
                <a:solidFill>
                  <a:schemeClr val="tx1"/>
                </a:solidFill>
                <a:effectLst/>
                <a:latin typeface="+mn-lt"/>
                <a:ea typeface="+mn-ea"/>
                <a:cs typeface="+mn-cs"/>
              </a:rPr>
              <a:t> Refer to the HANDOUT for more details.</a:t>
            </a:r>
          </a:p>
          <a:p>
            <a:r>
              <a:rPr lang="en-US" sz="1200" kern="1200" baseline="0" dirty="0" smtClean="0">
                <a:solidFill>
                  <a:schemeClr val="tx1"/>
                </a:solidFill>
                <a:effectLst/>
                <a:latin typeface="+mn-lt"/>
                <a:ea typeface="+mn-ea"/>
                <a:cs typeface="+mn-cs"/>
              </a:rPr>
              <a:t>- Clicking on the images links users to the page about that particular category.</a:t>
            </a:r>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26</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wireframe illustrates the navigational structure of the Issues section of Toolbox</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(see Handout for more details).</a:t>
            </a: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27</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This wireframe illustrates how a page</a:t>
            </a:r>
            <a:r>
              <a:rPr lang="en-US" sz="1200" kern="1200" baseline="0" dirty="0" smtClean="0">
                <a:solidFill>
                  <a:schemeClr val="tx1"/>
                </a:solidFill>
                <a:effectLst/>
                <a:latin typeface="+mn-lt"/>
                <a:ea typeface="+mn-ea"/>
                <a:cs typeface="+mn-cs"/>
              </a:rPr>
              <a:t> of content in the Toolbox </a:t>
            </a:r>
            <a:r>
              <a:rPr lang="en-US" sz="1200" kern="1200" dirty="0" smtClean="0">
                <a:solidFill>
                  <a:schemeClr val="tx1"/>
                </a:solidFill>
                <a:effectLst/>
                <a:latin typeface="+mn-lt"/>
                <a:ea typeface="+mn-ea"/>
                <a:cs typeface="+mn-cs"/>
              </a:rPr>
              <a:t>section could be structured.</a:t>
            </a:r>
          </a:p>
          <a:p>
            <a:pPr marL="171450" indent="-171450">
              <a:buFontTx/>
              <a:buChar char="-"/>
            </a:pPr>
            <a:r>
              <a:rPr lang="en-US" sz="1200" kern="1200" dirty="0" smtClean="0">
                <a:solidFill>
                  <a:schemeClr val="tx1"/>
                </a:solidFill>
                <a:effectLst/>
                <a:latin typeface="+mn-lt"/>
                <a:ea typeface="+mn-ea"/>
                <a:cs typeface="+mn-cs"/>
              </a:rPr>
              <a:t>Note that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content on this page could be copy or video</a:t>
            </a:r>
            <a:r>
              <a:rPr lang="en-US" sz="1200" kern="1200" baseline="0" dirty="0" smtClean="0">
                <a:solidFill>
                  <a:schemeClr val="tx1"/>
                </a:solidFill>
                <a:effectLst/>
                <a:latin typeface="+mn-lt"/>
                <a:ea typeface="+mn-ea"/>
                <a:cs typeface="+mn-cs"/>
              </a:rPr>
              <a:t> or a narrated PPT</a:t>
            </a:r>
            <a:r>
              <a:rPr lang="en-US" sz="1200" kern="1200" dirty="0" smtClean="0">
                <a:solidFill>
                  <a:schemeClr val="tx1"/>
                </a:solidFill>
                <a:effectLst/>
                <a:latin typeface="+mn-lt"/>
                <a:ea typeface="+mn-ea"/>
                <a:cs typeface="+mn-cs"/>
              </a:rPr>
              <a:t>, with links to related materials. All</a:t>
            </a:r>
            <a:r>
              <a:rPr lang="en-US" sz="1200" kern="1200" baseline="0" dirty="0" smtClean="0">
                <a:solidFill>
                  <a:schemeClr val="tx1"/>
                </a:solidFill>
                <a:effectLst/>
                <a:latin typeface="+mn-lt"/>
                <a:ea typeface="+mn-ea"/>
                <a:cs typeface="+mn-cs"/>
              </a:rPr>
              <a:t> of the </a:t>
            </a:r>
            <a:r>
              <a:rPr lang="en-US" sz="1200" kern="1200" dirty="0" smtClean="0">
                <a:solidFill>
                  <a:schemeClr val="tx1"/>
                </a:solidFill>
                <a:effectLst/>
                <a:latin typeface="+mn-lt"/>
                <a:ea typeface="+mn-ea"/>
                <a:cs typeface="+mn-cs"/>
              </a:rPr>
              <a:t>template</a:t>
            </a:r>
            <a:r>
              <a:rPr lang="en-US" sz="1200" kern="1200" baseline="0" dirty="0" smtClean="0">
                <a:solidFill>
                  <a:schemeClr val="tx1"/>
                </a:solidFill>
                <a:effectLst/>
                <a:latin typeface="+mn-lt"/>
                <a:ea typeface="+mn-ea"/>
                <a:cs typeface="+mn-cs"/>
              </a:rPr>
              <a:t> designs </a:t>
            </a:r>
            <a:r>
              <a:rPr lang="en-US" sz="1200" kern="1200" dirty="0" smtClean="0">
                <a:solidFill>
                  <a:schemeClr val="tx1"/>
                </a:solidFill>
                <a:effectLst/>
                <a:latin typeface="+mn-lt"/>
                <a:ea typeface="+mn-ea"/>
                <a:cs typeface="+mn-cs"/>
              </a:rPr>
              <a:t>proposed</a:t>
            </a:r>
            <a:r>
              <a:rPr lang="en-US" sz="1200" kern="1200" baseline="0" dirty="0" smtClean="0">
                <a:solidFill>
                  <a:schemeClr val="tx1"/>
                </a:solidFill>
                <a:effectLst/>
                <a:latin typeface="+mn-lt"/>
                <a:ea typeface="+mn-ea"/>
                <a:cs typeface="+mn-cs"/>
              </a:rPr>
              <a:t> here are </a:t>
            </a:r>
            <a:r>
              <a:rPr lang="en-US" sz="1200" kern="1200" dirty="0" smtClean="0">
                <a:solidFill>
                  <a:schemeClr val="tx1"/>
                </a:solidFill>
                <a:effectLst/>
                <a:latin typeface="+mn-lt"/>
                <a:ea typeface="+mn-ea"/>
                <a:cs typeface="+mn-cs"/>
              </a:rPr>
              <a:t>flexible</a:t>
            </a:r>
            <a:r>
              <a:rPr lang="en-US" sz="1200" kern="1200" baseline="0" dirty="0" smtClean="0">
                <a:solidFill>
                  <a:schemeClr val="tx1"/>
                </a:solidFill>
                <a:effectLst/>
                <a:latin typeface="+mn-lt"/>
                <a:ea typeface="+mn-ea"/>
                <a:cs typeface="+mn-cs"/>
              </a:rPr>
              <a:t> to allow for various types of content to be used, depending upon what’s available.</a:t>
            </a:r>
          </a:p>
          <a:p>
            <a:pPr marL="171450" indent="-171450">
              <a:buFontTx/>
              <a:buChar char="-"/>
            </a:pPr>
            <a:r>
              <a:rPr lang="en-US" sz="1200" kern="1200" dirty="0" smtClean="0">
                <a:solidFill>
                  <a:schemeClr val="tx1"/>
                </a:solidFill>
                <a:effectLst/>
                <a:latin typeface="+mn-lt"/>
                <a:ea typeface="+mn-ea"/>
                <a:cs typeface="+mn-cs"/>
              </a:rPr>
              <a:t>The Related Resources module on the right provides a tool for linking to the larger curriculum and to other related links.</a:t>
            </a:r>
          </a:p>
          <a:p>
            <a:pPr marL="171450" indent="-171450">
              <a:buFontTx/>
              <a:buChar char="-"/>
            </a:pPr>
            <a:r>
              <a:rPr lang="en-US" sz="1200" kern="1200" dirty="0" smtClean="0">
                <a:solidFill>
                  <a:schemeClr val="tx1"/>
                </a:solidFill>
                <a:effectLst/>
                <a:latin typeface="+mn-lt"/>
                <a:ea typeface="+mn-ea"/>
                <a:cs typeface="+mn-cs"/>
              </a:rPr>
              <a:t>The Share a Resource button allows users to upload materials to share.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28</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This wireframe illustrates how a lesson with</a:t>
            </a:r>
            <a:r>
              <a:rPr lang="en-US" sz="1200" kern="1200" baseline="0" dirty="0" smtClean="0">
                <a:solidFill>
                  <a:schemeClr val="tx1"/>
                </a:solidFill>
                <a:effectLst/>
                <a:latin typeface="+mn-lt"/>
                <a:ea typeface="+mn-ea"/>
                <a:cs typeface="+mn-cs"/>
              </a:rPr>
              <a:t> multiple sections </a:t>
            </a:r>
            <a:r>
              <a:rPr lang="en-US" sz="1200" kern="1200" dirty="0" smtClean="0">
                <a:solidFill>
                  <a:schemeClr val="tx1"/>
                </a:solidFill>
                <a:effectLst/>
                <a:latin typeface="+mn-lt"/>
                <a:ea typeface="+mn-ea"/>
                <a:cs typeface="+mn-cs"/>
              </a:rPr>
              <a:t>could be structured.</a:t>
            </a:r>
          </a:p>
          <a:p>
            <a:pPr marL="171450" indent="-171450">
              <a:buFontTx/>
              <a:buChar char="-"/>
            </a:pPr>
            <a:r>
              <a:rPr lang="en-US" sz="1200" kern="1200" dirty="0" smtClean="0">
                <a:solidFill>
                  <a:schemeClr val="tx1"/>
                </a:solidFill>
                <a:effectLst/>
                <a:latin typeface="+mn-lt"/>
                <a:ea typeface="+mn-ea"/>
                <a:cs typeface="+mn-cs"/>
              </a:rPr>
              <a:t>Note that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content on this page could be copy or video</a:t>
            </a:r>
            <a:r>
              <a:rPr lang="en-US" sz="1200" kern="1200" baseline="0" dirty="0" smtClean="0">
                <a:solidFill>
                  <a:schemeClr val="tx1"/>
                </a:solidFill>
                <a:effectLst/>
                <a:latin typeface="+mn-lt"/>
                <a:ea typeface="+mn-ea"/>
                <a:cs typeface="+mn-cs"/>
              </a:rPr>
              <a:t> or a narrated PPT</a:t>
            </a:r>
            <a:r>
              <a:rPr lang="en-US" sz="1200" kern="1200" dirty="0" smtClean="0">
                <a:solidFill>
                  <a:schemeClr val="tx1"/>
                </a:solidFill>
                <a:effectLst/>
                <a:latin typeface="+mn-lt"/>
                <a:ea typeface="+mn-ea"/>
                <a:cs typeface="+mn-cs"/>
              </a:rPr>
              <a:t>, with links to related materials. The template is flexible</a:t>
            </a:r>
            <a:r>
              <a:rPr lang="en-US" sz="1200" kern="1200" baseline="0" dirty="0" smtClean="0">
                <a:solidFill>
                  <a:schemeClr val="tx1"/>
                </a:solidFill>
                <a:effectLst/>
                <a:latin typeface="+mn-lt"/>
                <a:ea typeface="+mn-ea"/>
                <a:cs typeface="+mn-cs"/>
              </a:rPr>
              <a:t> to allow for various types of content to be used, depending upon what’s available.</a:t>
            </a:r>
          </a:p>
          <a:p>
            <a:pPr marL="171450" indent="-171450">
              <a:buFontTx/>
              <a:buChar char="-"/>
            </a:pPr>
            <a:r>
              <a:rPr lang="en-US" sz="1200" kern="1200" baseline="0" dirty="0" smtClean="0">
                <a:solidFill>
                  <a:schemeClr val="tx1"/>
                </a:solidFill>
                <a:effectLst/>
                <a:latin typeface="+mn-lt"/>
                <a:ea typeface="+mn-ea"/>
                <a:cs typeface="+mn-cs"/>
              </a:rPr>
              <a:t>The Choose a Lesson module on the right links users to other lessons in the series.</a:t>
            </a:r>
          </a:p>
          <a:p>
            <a:pPr marL="171450" indent="-171450">
              <a:buFontTx/>
              <a:buChar char="-"/>
            </a:pPr>
            <a:r>
              <a:rPr lang="en-US" sz="1200" kern="1200" dirty="0" smtClean="0">
                <a:solidFill>
                  <a:schemeClr val="tx1"/>
                </a:solidFill>
                <a:effectLst/>
                <a:latin typeface="+mn-lt"/>
                <a:ea typeface="+mn-ea"/>
                <a:cs typeface="+mn-cs"/>
              </a:rPr>
              <a:t>The Related Resources module on the right provides a tool for linking to the larger curriculum and to other related links.</a:t>
            </a:r>
          </a:p>
          <a:p>
            <a:pPr marL="171450" indent="-171450">
              <a:buFontTx/>
              <a:buChar char="-"/>
            </a:pPr>
            <a:r>
              <a:rPr lang="en-US" sz="1200" kern="1200" dirty="0" smtClean="0">
                <a:solidFill>
                  <a:schemeClr val="tx1"/>
                </a:solidFill>
                <a:effectLst/>
                <a:latin typeface="+mn-lt"/>
                <a:ea typeface="+mn-ea"/>
                <a:cs typeface="+mn-cs"/>
              </a:rPr>
              <a:t>The Share a Resource button allows users to upload materials to share.</a:t>
            </a:r>
          </a:p>
          <a:p>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29</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This wireframe illustrates one option of how the materials for an entire curriculum could be structured in the Toolbox</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section.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This option has introductory copy plus links to all</a:t>
            </a:r>
            <a:r>
              <a:rPr lang="en-US" sz="1200" kern="1200" baseline="0" dirty="0" smtClean="0">
                <a:solidFill>
                  <a:schemeClr val="tx1"/>
                </a:solidFill>
                <a:effectLst/>
                <a:latin typeface="+mn-lt"/>
                <a:ea typeface="+mn-ea"/>
                <a:cs typeface="+mn-cs"/>
              </a:rPr>
              <a:t> of the materials in a given curriculum.</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30</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This wireframe illustrates another option of how the materials for an entire curriculum could be structured in the Toolbox</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section.</a:t>
            </a:r>
          </a:p>
          <a:p>
            <a:pPr marL="171450" indent="-171450">
              <a:buFontTx/>
              <a:buChar char="-"/>
            </a:pPr>
            <a:r>
              <a:rPr lang="en-US" sz="1200" kern="1200" dirty="0" smtClean="0">
                <a:solidFill>
                  <a:schemeClr val="tx1"/>
                </a:solidFill>
                <a:effectLst/>
                <a:latin typeface="+mn-lt"/>
                <a:ea typeface="+mn-ea"/>
                <a:cs typeface="+mn-cs"/>
              </a:rPr>
              <a:t>This option is structured like a training module with video and links to other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lessons in the curriculum. </a:t>
            </a: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31</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It’s possible to come to up with ways to assess the training</a:t>
            </a:r>
            <a:r>
              <a:rPr lang="en-US" baseline="0" dirty="0" smtClean="0"/>
              <a:t> modules without implementing a full LMS.</a:t>
            </a:r>
          </a:p>
          <a:p>
            <a:pPr marL="171450" indent="-171450">
              <a:buFontTx/>
              <a:buChar char="-"/>
            </a:pPr>
            <a:r>
              <a:rPr lang="en-US" baseline="0" dirty="0" smtClean="0"/>
              <a:t>Some ways of doing this, include:</a:t>
            </a: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32</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33</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34</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6</a:t>
            </a:fld>
            <a:endParaRPr lang="en-US"/>
          </a:p>
        </p:txBody>
      </p:sp>
    </p:spTree>
    <p:extLst>
      <p:ext uri="{BB962C8B-B14F-4D97-AF65-F5344CB8AC3E}">
        <p14:creationId xmlns:p14="http://schemas.microsoft.com/office/powerpoint/2010/main" val="1042746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35</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36</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dirty="0" smtClean="0">
                <a:latin typeface="Helvetica"/>
                <a:cs typeface="Helvetica"/>
              </a:rPr>
              <a:t>HANDOUT.</a:t>
            </a:r>
            <a:r>
              <a:rPr lang="en-US" sz="9600" baseline="0" dirty="0" smtClean="0">
                <a:latin typeface="Helvetica"/>
                <a:cs typeface="Helvetica"/>
              </a:rPr>
              <a:t> </a:t>
            </a:r>
            <a:r>
              <a:rPr lang="en-US" sz="9600" dirty="0" smtClean="0">
                <a:latin typeface="Helvetica"/>
                <a:cs typeface="Helvetica"/>
              </a:rPr>
              <a:t>These</a:t>
            </a:r>
            <a:r>
              <a:rPr lang="en-US" sz="9600" baseline="0" dirty="0" smtClean="0">
                <a:latin typeface="Helvetica"/>
                <a:cs typeface="Helvetica"/>
              </a:rPr>
              <a:t> are spelled out in the Options chart – walk through it.</a:t>
            </a:r>
            <a:endParaRPr lang="en-US" sz="96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37</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38</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Responsibilities</a:t>
            </a:r>
            <a:r>
              <a:rPr lang="en-US" baseline="0" dirty="0" smtClean="0"/>
              <a:t> for this person:</a:t>
            </a:r>
          </a:p>
          <a:p>
            <a:pPr lvl="0"/>
            <a:r>
              <a:rPr lang="en-US" sz="1200" kern="1200" dirty="0" smtClean="0">
                <a:solidFill>
                  <a:schemeClr val="tx1"/>
                </a:solidFill>
                <a:effectLst/>
                <a:latin typeface="+mn-lt"/>
                <a:ea typeface="+mn-ea"/>
                <a:cs typeface="+mn-cs"/>
              </a:rPr>
              <a:t>Work closely with education and training staff to translate training resources and curriculum content into a format that works best for the online learning platform.</a:t>
            </a:r>
          </a:p>
          <a:p>
            <a:pPr lvl="0"/>
            <a:r>
              <a:rPr lang="en-US" sz="1200" kern="1200" dirty="0" smtClean="0">
                <a:solidFill>
                  <a:schemeClr val="tx1"/>
                </a:solidFill>
                <a:effectLst/>
                <a:latin typeface="+mn-lt"/>
                <a:ea typeface="+mn-ea"/>
                <a:cs typeface="+mn-cs"/>
              </a:rPr>
              <a:t>Create new training materials/modules for the online platform.</a:t>
            </a:r>
          </a:p>
          <a:p>
            <a:pPr lvl="0"/>
            <a:r>
              <a:rPr lang="en-US" sz="1200" kern="1200" dirty="0" smtClean="0">
                <a:solidFill>
                  <a:schemeClr val="tx1"/>
                </a:solidFill>
                <a:effectLst/>
                <a:latin typeface="+mn-lt"/>
                <a:ea typeface="+mn-ea"/>
                <a:cs typeface="+mn-cs"/>
              </a:rPr>
              <a:t>Videotape training presentations, conferences.</a:t>
            </a:r>
          </a:p>
          <a:p>
            <a:pPr lvl="0"/>
            <a:r>
              <a:rPr lang="en-US" sz="1200" kern="1200" dirty="0" smtClean="0">
                <a:solidFill>
                  <a:schemeClr val="tx1"/>
                </a:solidFill>
                <a:effectLst/>
                <a:latin typeface="+mn-lt"/>
                <a:ea typeface="+mn-ea"/>
                <a:cs typeface="+mn-cs"/>
              </a:rPr>
              <a:t>Create voiceover PPTs and other videos.</a:t>
            </a:r>
          </a:p>
          <a:p>
            <a:pPr lvl="0"/>
            <a:r>
              <a:rPr lang="en-US" sz="1200" kern="1200" dirty="0" smtClean="0">
                <a:solidFill>
                  <a:schemeClr val="tx1"/>
                </a:solidFill>
                <a:effectLst/>
                <a:latin typeface="+mn-lt"/>
                <a:ea typeface="+mn-ea"/>
                <a:cs typeface="+mn-cs"/>
              </a:rPr>
              <a:t>Edit videos for online use.</a:t>
            </a:r>
          </a:p>
          <a:p>
            <a:pPr lvl="0"/>
            <a:r>
              <a:rPr lang="en-US" sz="1200" kern="1200" dirty="0" smtClean="0">
                <a:solidFill>
                  <a:schemeClr val="tx1"/>
                </a:solidFill>
                <a:effectLst/>
                <a:latin typeface="+mn-lt"/>
                <a:ea typeface="+mn-ea"/>
                <a:cs typeface="+mn-cs"/>
              </a:rPr>
              <a:t>Add content to the site.</a:t>
            </a:r>
          </a:p>
          <a:p>
            <a:pPr lvl="0"/>
            <a:r>
              <a:rPr lang="en-US" sz="1200" kern="1200" dirty="0" smtClean="0">
                <a:solidFill>
                  <a:schemeClr val="tx1"/>
                </a:solidFill>
                <a:effectLst/>
                <a:latin typeface="+mn-lt"/>
                <a:ea typeface="+mn-ea"/>
                <a:cs typeface="+mn-cs"/>
              </a:rPr>
              <a:t>Tag site content, maintain metadata.</a:t>
            </a:r>
          </a:p>
          <a:p>
            <a:pPr lvl="0"/>
            <a:r>
              <a:rPr lang="en-US" sz="1200" kern="1200" dirty="0" smtClean="0">
                <a:solidFill>
                  <a:schemeClr val="tx1"/>
                </a:solidFill>
                <a:effectLst/>
                <a:latin typeface="+mn-lt"/>
                <a:ea typeface="+mn-ea"/>
                <a:cs typeface="+mn-cs"/>
              </a:rPr>
              <a:t>Teach training and curriculum development/education staff how to create and edit videos, etc.</a:t>
            </a:r>
          </a:p>
          <a:p>
            <a:pPr lvl="0"/>
            <a:r>
              <a:rPr lang="en-US" sz="1200" kern="1200" dirty="0" smtClean="0">
                <a:solidFill>
                  <a:schemeClr val="tx1"/>
                </a:solidFill>
                <a:effectLst/>
                <a:latin typeface="+mn-lt"/>
                <a:ea typeface="+mn-ea"/>
                <a:cs typeface="+mn-cs"/>
              </a:rPr>
              <a:t>Facilitate online communities of practice.</a:t>
            </a:r>
          </a:p>
          <a:p>
            <a:pPr lvl="0"/>
            <a:r>
              <a:rPr lang="en-US" sz="1200" kern="1200" dirty="0" smtClean="0">
                <a:solidFill>
                  <a:schemeClr val="tx1"/>
                </a:solidFill>
                <a:effectLst/>
                <a:latin typeface="+mn-lt"/>
                <a:ea typeface="+mn-ea"/>
                <a:cs typeface="+mn-cs"/>
              </a:rPr>
              <a:t>Run webinars.</a:t>
            </a:r>
          </a:p>
          <a:p>
            <a:pPr lvl="0"/>
            <a:r>
              <a:rPr lang="en-US" sz="1200" kern="1200" dirty="0" smtClean="0">
                <a:solidFill>
                  <a:schemeClr val="tx1"/>
                </a:solidFill>
                <a:effectLst/>
                <a:latin typeface="+mn-lt"/>
                <a:ea typeface="+mn-ea"/>
                <a:cs typeface="+mn-cs"/>
              </a:rPr>
              <a:t>Ask managers, organizers and education and training staff at locals for resources that they’ve created and are using and upload those materials to share on the site.</a:t>
            </a:r>
          </a:p>
          <a:p>
            <a:pPr lvl="0"/>
            <a:r>
              <a:rPr lang="en-US" sz="1200" kern="1200" dirty="0" smtClean="0">
                <a:solidFill>
                  <a:schemeClr val="tx1"/>
                </a:solidFill>
                <a:effectLst/>
                <a:latin typeface="+mn-lt"/>
                <a:ea typeface="+mn-ea"/>
                <a:cs typeface="+mn-cs"/>
              </a:rPr>
              <a:t>Archive content.</a:t>
            </a:r>
          </a:p>
          <a:p>
            <a:pPr lvl="0"/>
            <a:r>
              <a:rPr lang="en-US" sz="1200" kern="1200" dirty="0" smtClean="0">
                <a:solidFill>
                  <a:schemeClr val="tx1"/>
                </a:solidFill>
                <a:effectLst/>
                <a:latin typeface="+mn-lt"/>
                <a:ea typeface="+mn-ea"/>
                <a:cs typeface="+mn-cs"/>
              </a:rPr>
              <a:t>Create and manage email and other communications to keep people updated about new contents on the site.</a:t>
            </a: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39</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40</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41</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42</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43</a:t>
            </a:fld>
            <a:endParaRPr lang="en-US"/>
          </a:p>
        </p:txBody>
      </p:sp>
    </p:spTree>
    <p:extLst>
      <p:ext uri="{BB962C8B-B14F-4D97-AF65-F5344CB8AC3E}">
        <p14:creationId xmlns:p14="http://schemas.microsoft.com/office/powerpoint/2010/main" val="356715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latin typeface="Helvetica"/>
                <a:cs typeface="Helvetica"/>
              </a:rPr>
              <a:t>Teach is built with Google</a:t>
            </a:r>
            <a:r>
              <a:rPr lang="en-US" baseline="0" dirty="0" smtClean="0">
                <a:latin typeface="Helvetica"/>
                <a:cs typeface="Helvetica"/>
              </a:rPr>
              <a:t> sites.</a:t>
            </a:r>
          </a:p>
          <a:p>
            <a:pPr marL="171450" indent="-171450">
              <a:buFontTx/>
              <a:buChar char="-"/>
            </a:pPr>
            <a:r>
              <a:rPr lang="en-US" dirty="0" smtClean="0">
                <a:latin typeface="Helvetica"/>
                <a:cs typeface="Helvetica"/>
              </a:rPr>
              <a:t>Users </a:t>
            </a:r>
            <a:r>
              <a:rPr lang="en-US" dirty="0" smtClean="0">
                <a:latin typeface="Helvetica"/>
                <a:cs typeface="Helvetica"/>
              </a:rPr>
              <a:t>get overwhelmed and don’t have the time to spend the time searching for materials:</a:t>
            </a:r>
            <a:r>
              <a:rPr lang="en-US" baseline="0" dirty="0" smtClean="0">
                <a:latin typeface="Helvetica"/>
                <a:cs typeface="Helvetica"/>
              </a:rPr>
              <a:t> </a:t>
            </a:r>
            <a:r>
              <a:rPr lang="en-US" dirty="0" smtClean="0">
                <a:latin typeface="Helvetica"/>
                <a:cs typeface="Helvetica"/>
              </a:rPr>
              <a:t>Instead they contact the International or their internal network to ask where to find specific materials.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a:cs typeface="Helvetica"/>
              </a:rPr>
              <a:t>- Technical issues: people have trouble accessing the site even when they have permission and the correct type of email address.</a:t>
            </a:r>
          </a:p>
          <a:p>
            <a:endParaRPr lang="en-US"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7</a:t>
            </a:fld>
            <a:endParaRPr lang="en-US"/>
          </a:p>
        </p:txBody>
      </p:sp>
    </p:spTree>
    <p:extLst>
      <p:ext uri="{BB962C8B-B14F-4D97-AF65-F5344CB8AC3E}">
        <p14:creationId xmlns:p14="http://schemas.microsoft.com/office/powerpoint/2010/main" val="104274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8</a:t>
            </a:fld>
            <a:endParaRPr lang="en-US"/>
          </a:p>
        </p:txBody>
      </p:sp>
    </p:spTree>
    <p:extLst>
      <p:ext uri="{BB962C8B-B14F-4D97-AF65-F5344CB8AC3E}">
        <p14:creationId xmlns:p14="http://schemas.microsoft.com/office/powerpoint/2010/main" val="104274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a:cs typeface="Helvetica"/>
              </a:rPr>
              <a:t>- </a:t>
            </a:r>
            <a:r>
              <a:rPr lang="en-US" dirty="0" err="1" smtClean="0">
                <a:latin typeface="Helvetica"/>
                <a:cs typeface="Helvetica"/>
              </a:rPr>
              <a:t>Allintowin</a:t>
            </a:r>
            <a:r>
              <a:rPr lang="en-US" dirty="0" smtClean="0">
                <a:latin typeface="Helvetica"/>
                <a:cs typeface="Helvetica"/>
              </a:rPr>
              <a:t> </a:t>
            </a:r>
            <a:r>
              <a:rPr lang="en-US" dirty="0" smtClean="0">
                <a:latin typeface="Helvetica"/>
                <a:cs typeface="Helvetica"/>
              </a:rPr>
              <a:t>is also built with Google sites</a:t>
            </a:r>
          </a:p>
          <a:p>
            <a:r>
              <a:rPr lang="en-US" dirty="0" smtClean="0">
                <a:latin typeface="Helvetica"/>
                <a:cs typeface="Helvetica"/>
              </a:rPr>
              <a:t>- </a:t>
            </a:r>
            <a:r>
              <a:rPr lang="en-US" dirty="0" err="1" smtClean="0">
                <a:latin typeface="Helvetica"/>
                <a:cs typeface="Helvetica"/>
              </a:rPr>
              <a:t>Allintowin</a:t>
            </a:r>
            <a:r>
              <a:rPr lang="en-US" dirty="0" smtClean="0">
                <a:latin typeface="Helvetica"/>
                <a:cs typeface="Helvetica"/>
              </a:rPr>
              <a:t> </a:t>
            </a:r>
            <a:r>
              <a:rPr lang="en-US" dirty="0" smtClean="0">
                <a:latin typeface="Helvetica"/>
                <a:cs typeface="Helvetica"/>
              </a:rPr>
              <a:t>is used more than Teach because no login is required and materials are more clearly organized (around specific campaigns)</a:t>
            </a:r>
          </a:p>
          <a:p>
            <a:r>
              <a:rPr lang="en-US" dirty="0" smtClean="0">
                <a:latin typeface="Helvetica"/>
                <a:cs typeface="Helvetica"/>
              </a:rPr>
              <a:t>- Materials </a:t>
            </a:r>
            <a:r>
              <a:rPr lang="en-US" dirty="0" smtClean="0">
                <a:latin typeface="Helvetica"/>
                <a:cs typeface="Helvetica"/>
              </a:rPr>
              <a:t>could also be better organized and easier to find on </a:t>
            </a:r>
            <a:r>
              <a:rPr lang="en-US" dirty="0" err="1" smtClean="0">
                <a:latin typeface="Helvetica"/>
                <a:cs typeface="Helvetica"/>
              </a:rPr>
              <a:t>Allintowin</a:t>
            </a:r>
            <a:endParaRPr lang="en-US"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9</a:t>
            </a:fld>
            <a:endParaRPr lang="en-US"/>
          </a:p>
        </p:txBody>
      </p:sp>
    </p:spTree>
    <p:extLst>
      <p:ext uri="{BB962C8B-B14F-4D97-AF65-F5344CB8AC3E}">
        <p14:creationId xmlns:p14="http://schemas.microsoft.com/office/powerpoint/2010/main" val="92157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“Seats” means the number of people</a:t>
            </a:r>
            <a:r>
              <a:rPr lang="en-US" baseline="0" dirty="0" smtClean="0"/>
              <a:t> who can use the site at any one time -- m</a:t>
            </a:r>
            <a:r>
              <a:rPr lang="en-US" dirty="0" smtClean="0"/>
              <a:t>ore</a:t>
            </a:r>
            <a:r>
              <a:rPr lang="en-US" baseline="0" dirty="0" smtClean="0"/>
              <a:t> seats would need to be purchased if more users were added.</a:t>
            </a:r>
          </a:p>
          <a:p>
            <a:pPr>
              <a:lnSpc>
                <a:spcPct val="120000"/>
              </a:lnSpc>
            </a:pPr>
            <a:r>
              <a:rPr lang="en-US" sz="9600" dirty="0" smtClean="0">
                <a:latin typeface="Helvetica"/>
                <a:cs typeface="Helvetica"/>
              </a:rPr>
              <a:t>BOLD uses Box.com, a document and file sharing platform with limited “seats”</a:t>
            </a:r>
          </a:p>
          <a:p>
            <a:pPr>
              <a:lnSpc>
                <a:spcPct val="120000"/>
              </a:lnSpc>
            </a:pPr>
            <a:r>
              <a:rPr lang="en-US" sz="9600" dirty="0" smtClean="0">
                <a:latin typeface="Helvetica"/>
                <a:cs typeface="Helvetica"/>
              </a:rPr>
              <a:t>BOLD’s site requires permission from site manager for access and log in</a:t>
            </a:r>
          </a:p>
          <a:p>
            <a:pPr>
              <a:lnSpc>
                <a:spcPct val="120000"/>
              </a:lnSpc>
            </a:pPr>
            <a:r>
              <a:rPr lang="en-US" sz="9600" dirty="0" smtClean="0">
                <a:latin typeface="Helvetica"/>
                <a:cs typeface="Helvetica"/>
              </a:rPr>
              <a:t>Not many people know about the BOLD site, though faculty and coaches are enthusiastic about the idea of a place to find and share resources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00832C0-2E57-1F47-9B77-C9E3F992C5E3}" type="slidenum">
              <a:rPr lang="en-US" smtClean="0"/>
              <a:t>12</a:t>
            </a:fld>
            <a:endParaRPr lang="en-US"/>
          </a:p>
        </p:txBody>
      </p:sp>
    </p:spTree>
    <p:extLst>
      <p:ext uri="{BB962C8B-B14F-4D97-AF65-F5344CB8AC3E}">
        <p14:creationId xmlns:p14="http://schemas.microsoft.com/office/powerpoint/2010/main" val="49092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latin typeface="Helvetica"/>
                <a:cs typeface="Helvetica"/>
              </a:rPr>
              <a:t>The NOI Toolbox on the NOI site offers a very good organizational model.</a:t>
            </a:r>
          </a:p>
          <a:p>
            <a:r>
              <a:rPr lang="en-US" sz="1200" kern="1200" dirty="0" smtClean="0">
                <a:solidFill>
                  <a:schemeClr val="tx1"/>
                </a:solidFill>
                <a:effectLst/>
                <a:latin typeface="+mn-lt"/>
                <a:ea typeface="+mn-ea"/>
                <a:cs typeface="+mn-cs"/>
              </a:rPr>
              <a:t>-  A good example of online training with use of overview video and links </a:t>
            </a:r>
          </a:p>
          <a:p>
            <a:r>
              <a:rPr lang="en-US" sz="1200" kern="1200" dirty="0" smtClean="0">
                <a:solidFill>
                  <a:schemeClr val="tx1"/>
                </a:solidFill>
                <a:effectLst/>
                <a:latin typeface="+mn-lt"/>
                <a:ea typeface="+mn-ea"/>
                <a:cs typeface="+mn-cs"/>
              </a:rPr>
              <a:t>to materials plus comprehensive tagging.</a:t>
            </a:r>
          </a:p>
          <a:p>
            <a:pPr marL="171450" indent="-171450">
              <a:buFontTx/>
              <a:buChar char="-"/>
            </a:pPr>
            <a:endParaRPr lang="en-US" sz="1200" dirty="0" smtClean="0">
              <a:latin typeface="Helvetica"/>
              <a:cs typeface="Helvetica"/>
            </a:endParaRPr>
          </a:p>
        </p:txBody>
      </p:sp>
      <p:sp>
        <p:nvSpPr>
          <p:cNvPr id="4" name="Slide Number Placeholder 3"/>
          <p:cNvSpPr>
            <a:spLocks noGrp="1"/>
          </p:cNvSpPr>
          <p:nvPr>
            <p:ph type="sldNum" sz="quarter" idx="10"/>
          </p:nvPr>
        </p:nvSpPr>
        <p:spPr/>
        <p:txBody>
          <a:bodyPr/>
          <a:lstStyle/>
          <a:p>
            <a:fld id="{F00832C0-2E57-1F47-9B77-C9E3F992C5E3}" type="slidenum">
              <a:rPr lang="en-US" smtClean="0"/>
              <a:t>13</a:t>
            </a:fld>
            <a:endParaRPr lang="en-US"/>
          </a:p>
        </p:txBody>
      </p:sp>
    </p:spTree>
    <p:extLst>
      <p:ext uri="{BB962C8B-B14F-4D97-AF65-F5344CB8AC3E}">
        <p14:creationId xmlns:p14="http://schemas.microsoft.com/office/powerpoint/2010/main" val="18156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Helvetica"/>
                <a:cs typeface="Helvetica"/>
              </a:rPr>
              <a:t>The NOI Toolbox on the NOI site offers a very good organizational model.</a:t>
            </a:r>
          </a:p>
        </p:txBody>
      </p:sp>
      <p:sp>
        <p:nvSpPr>
          <p:cNvPr id="4" name="Slide Number Placeholder 3"/>
          <p:cNvSpPr>
            <a:spLocks noGrp="1"/>
          </p:cNvSpPr>
          <p:nvPr>
            <p:ph type="sldNum" sz="quarter" idx="10"/>
          </p:nvPr>
        </p:nvSpPr>
        <p:spPr/>
        <p:txBody>
          <a:bodyPr/>
          <a:lstStyle/>
          <a:p>
            <a:fld id="{F00832C0-2E57-1F47-9B77-C9E3F992C5E3}" type="slidenum">
              <a:rPr lang="en-US" smtClean="0"/>
              <a:t>14</a:t>
            </a:fld>
            <a:endParaRPr lang="en-US"/>
          </a:p>
        </p:txBody>
      </p:sp>
    </p:spTree>
    <p:extLst>
      <p:ext uri="{BB962C8B-B14F-4D97-AF65-F5344CB8AC3E}">
        <p14:creationId xmlns:p14="http://schemas.microsoft.com/office/powerpoint/2010/main" val="18156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7C295-CA77-E84B-88CB-8D49FF8A8479}"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124603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7C295-CA77-E84B-88CB-8D49FF8A8479}"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149650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7C295-CA77-E84B-88CB-8D49FF8A8479}"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422481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87C295-CA77-E84B-88CB-8D49FF8A8479}"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382671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87C295-CA77-E84B-88CB-8D49FF8A8479}" type="datetimeFigureOut">
              <a:rPr lang="en-US" smtClean="0"/>
              <a:t>7/21/14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53553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87C295-CA77-E84B-88CB-8D49FF8A8479}"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404380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87C295-CA77-E84B-88CB-8D49FF8A8479}" type="datetimeFigureOut">
              <a:rPr lang="en-US" smtClean="0"/>
              <a:t>7/21/14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399611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87C295-CA77-E84B-88CB-8D49FF8A8479}" type="datetimeFigureOut">
              <a:rPr lang="en-US" smtClean="0"/>
              <a:t>7/21/14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41170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7C295-CA77-E84B-88CB-8D49FF8A8479}" type="datetimeFigureOut">
              <a:rPr lang="en-US" smtClean="0"/>
              <a:t>7/21/14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48658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7C295-CA77-E84B-88CB-8D49FF8A8479}"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225334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87C295-CA77-E84B-88CB-8D49FF8A8479}" type="datetimeFigureOut">
              <a:rPr lang="en-US" smtClean="0"/>
              <a:t>7/21/14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7859D-E5E4-CB4A-BDDC-A4682316749B}" type="slidenum">
              <a:rPr lang="en-US" smtClean="0"/>
              <a:t>‹#›</a:t>
            </a:fld>
            <a:endParaRPr lang="en-US"/>
          </a:p>
        </p:txBody>
      </p:sp>
    </p:spTree>
    <p:extLst>
      <p:ext uri="{BB962C8B-B14F-4D97-AF65-F5344CB8AC3E}">
        <p14:creationId xmlns:p14="http://schemas.microsoft.com/office/powerpoint/2010/main" val="38819845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7C295-CA77-E84B-88CB-8D49FF8A8479}" type="datetimeFigureOut">
              <a:rPr lang="en-US" smtClean="0"/>
              <a:t>7/21/14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7859D-E5E4-CB4A-BDDC-A4682316749B}" type="slidenum">
              <a:rPr lang="en-US" smtClean="0"/>
              <a:t>‹#›</a:t>
            </a:fld>
            <a:endParaRPr lang="en-US"/>
          </a:p>
        </p:txBody>
      </p:sp>
    </p:spTree>
    <p:extLst>
      <p:ext uri="{BB962C8B-B14F-4D97-AF65-F5344CB8AC3E}">
        <p14:creationId xmlns:p14="http://schemas.microsoft.com/office/powerpoint/2010/main" val="365244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solidFill>
                  <a:srgbClr val="660066"/>
                </a:solidFill>
                <a:latin typeface="Helvetica"/>
                <a:cs typeface="Helvetica"/>
              </a:rPr>
              <a:t>SEIU ONLINE LEARNING </a:t>
            </a:r>
            <a:r>
              <a:rPr lang="en-US" b="1" dirty="0" smtClean="0">
                <a:solidFill>
                  <a:srgbClr val="660066"/>
                </a:solidFill>
                <a:latin typeface="Helvetica"/>
                <a:cs typeface="Helvetica"/>
              </a:rPr>
              <a:t>PROJECT </a:t>
            </a:r>
            <a:r>
              <a:rPr lang="en-US" b="1" dirty="0">
                <a:solidFill>
                  <a:srgbClr val="660066"/>
                </a:solidFill>
                <a:latin typeface="Helvetica"/>
                <a:cs typeface="Helvetica"/>
              </a:rPr>
              <a:t>ROADMAP</a:t>
            </a:r>
            <a:br>
              <a:rPr lang="en-US" b="1" dirty="0">
                <a:solidFill>
                  <a:srgbClr val="660066"/>
                </a:solidFill>
                <a:latin typeface="Helvetica"/>
                <a:cs typeface="Helvetica"/>
              </a:rPr>
            </a:br>
            <a:endParaRPr lang="en-US" dirty="0">
              <a:solidFill>
                <a:srgbClr val="660066"/>
              </a:solidFill>
              <a:latin typeface="Helvetica"/>
              <a:cs typeface="Helvetica"/>
            </a:endParaRPr>
          </a:p>
        </p:txBody>
      </p:sp>
      <p:sp>
        <p:nvSpPr>
          <p:cNvPr id="3" name="Subtitle 2"/>
          <p:cNvSpPr>
            <a:spLocks noGrp="1"/>
          </p:cNvSpPr>
          <p:nvPr>
            <p:ph type="subTitle" idx="1"/>
          </p:nvPr>
        </p:nvSpPr>
        <p:spPr/>
        <p:txBody>
          <a:bodyPr/>
          <a:lstStyle/>
          <a:p>
            <a:r>
              <a:rPr lang="en-US" dirty="0" smtClean="0">
                <a:latin typeface="Helvetica"/>
                <a:cs typeface="Helvetica"/>
              </a:rPr>
              <a:t>July 22, </a:t>
            </a:r>
            <a:r>
              <a:rPr lang="en-US" dirty="0">
                <a:latin typeface="Helvetica"/>
                <a:cs typeface="Helvetica"/>
              </a:rPr>
              <a:t>2014</a:t>
            </a:r>
          </a:p>
          <a:p>
            <a:endParaRPr lang="en-US" dirty="0"/>
          </a:p>
        </p:txBody>
      </p:sp>
      <p:pic>
        <p:nvPicPr>
          <p:cNvPr id="4" name="Picture 3" descr="SEIU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9" y="0"/>
            <a:ext cx="1359301" cy="1359301"/>
          </a:xfrm>
          <a:prstGeom prst="rect">
            <a:avLst/>
          </a:prstGeom>
        </p:spPr>
      </p:pic>
    </p:spTree>
    <p:extLst>
      <p:ext uri="{BB962C8B-B14F-4D97-AF65-F5344CB8AC3E}">
        <p14:creationId xmlns:p14="http://schemas.microsoft.com/office/powerpoint/2010/main" val="34852990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960"/>
            <a:ext cx="8229600" cy="806511"/>
          </a:xfrm>
        </p:spPr>
        <p:txBody>
          <a:bodyPr>
            <a:noAutofit/>
          </a:bodyPr>
          <a:lstStyle/>
          <a:p>
            <a:pPr lvl="0"/>
            <a:r>
              <a:rPr lang="en-US" sz="4000" b="1" dirty="0" smtClean="0">
                <a:solidFill>
                  <a:srgbClr val="660066"/>
                </a:solidFill>
                <a:latin typeface="Helvetica"/>
                <a:cs typeface="Helvetica"/>
              </a:rPr>
              <a:t>Research Findings: </a:t>
            </a:r>
            <a:r>
              <a:rPr lang="en-US" sz="4000" b="1" dirty="0" err="1" smtClean="0">
                <a:solidFill>
                  <a:srgbClr val="660066"/>
                </a:solidFill>
                <a:latin typeface="Helvetica"/>
                <a:cs typeface="Helvetica"/>
              </a:rPr>
              <a:t>Allintowin.seiu.org</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630304"/>
            <a:ext cx="8229600" cy="4495860"/>
          </a:xfrm>
        </p:spPr>
        <p:txBody>
          <a:bodyPr>
            <a:normAutofit/>
          </a:bodyPr>
          <a:lstStyle/>
          <a:p>
            <a:r>
              <a:rPr lang="en-US" dirty="0" err="1" smtClean="0">
                <a:latin typeface="Helvetica"/>
                <a:cs typeface="Helvetica"/>
              </a:rPr>
              <a:t>Allintowin</a:t>
            </a:r>
            <a:r>
              <a:rPr lang="en-US" dirty="0" smtClean="0">
                <a:latin typeface="Helvetica"/>
                <a:cs typeface="Helvetica"/>
              </a:rPr>
              <a:t> is also built with Google </a:t>
            </a:r>
            <a:r>
              <a:rPr lang="en-US" dirty="0" smtClean="0">
                <a:latin typeface="Helvetica"/>
                <a:cs typeface="Helvetica"/>
              </a:rPr>
              <a:t>sites.</a:t>
            </a:r>
            <a:endParaRPr lang="en-US" dirty="0" smtClean="0">
              <a:latin typeface="Helvetica"/>
              <a:cs typeface="Helvetica"/>
            </a:endParaRPr>
          </a:p>
          <a:p>
            <a:r>
              <a:rPr lang="en-US" dirty="0" err="1" smtClean="0">
                <a:latin typeface="Helvetica"/>
                <a:cs typeface="Helvetica"/>
              </a:rPr>
              <a:t>Allintowin</a:t>
            </a:r>
            <a:r>
              <a:rPr lang="en-US" dirty="0" smtClean="0">
                <a:latin typeface="Helvetica"/>
                <a:cs typeface="Helvetica"/>
              </a:rPr>
              <a:t> is used more than Teach because no login is required and </a:t>
            </a:r>
            <a:r>
              <a:rPr lang="en-US" dirty="0">
                <a:latin typeface="Helvetica"/>
                <a:cs typeface="Helvetica"/>
              </a:rPr>
              <a:t>m</a:t>
            </a:r>
            <a:r>
              <a:rPr lang="en-US" dirty="0" smtClean="0">
                <a:latin typeface="Helvetica"/>
                <a:cs typeface="Helvetica"/>
              </a:rPr>
              <a:t>aterials </a:t>
            </a:r>
            <a:r>
              <a:rPr lang="en-US" dirty="0">
                <a:latin typeface="Helvetica"/>
                <a:cs typeface="Helvetica"/>
              </a:rPr>
              <a:t>are more clearly organized </a:t>
            </a:r>
            <a:r>
              <a:rPr lang="en-US" dirty="0" smtClean="0">
                <a:latin typeface="Helvetica"/>
                <a:cs typeface="Helvetica"/>
              </a:rPr>
              <a:t>(around </a:t>
            </a:r>
            <a:r>
              <a:rPr lang="en-US" dirty="0">
                <a:latin typeface="Helvetica"/>
                <a:cs typeface="Helvetica"/>
              </a:rPr>
              <a:t>specific </a:t>
            </a:r>
            <a:r>
              <a:rPr lang="en-US" dirty="0" smtClean="0">
                <a:latin typeface="Helvetica"/>
                <a:cs typeface="Helvetica"/>
              </a:rPr>
              <a:t>campaigns</a:t>
            </a:r>
            <a:r>
              <a:rPr lang="en-US" dirty="0" smtClean="0">
                <a:latin typeface="Helvetica"/>
                <a:cs typeface="Helvetica"/>
              </a:rPr>
              <a:t>).</a:t>
            </a:r>
            <a:endParaRPr lang="en-US" dirty="0" smtClean="0">
              <a:latin typeface="Helvetica"/>
              <a:cs typeface="Helvetica"/>
            </a:endParaRPr>
          </a:p>
          <a:p>
            <a:r>
              <a:rPr lang="en-US" dirty="0">
                <a:latin typeface="Helvetica"/>
                <a:cs typeface="Helvetica"/>
              </a:rPr>
              <a:t>M</a:t>
            </a:r>
            <a:r>
              <a:rPr lang="en-US" dirty="0" smtClean="0">
                <a:latin typeface="Helvetica"/>
                <a:cs typeface="Helvetica"/>
              </a:rPr>
              <a:t>aterials </a:t>
            </a:r>
            <a:r>
              <a:rPr lang="en-US" dirty="0">
                <a:latin typeface="Helvetica"/>
                <a:cs typeface="Helvetica"/>
              </a:rPr>
              <a:t>could </a:t>
            </a:r>
            <a:r>
              <a:rPr lang="en-US" dirty="0" smtClean="0">
                <a:latin typeface="Helvetica"/>
                <a:cs typeface="Helvetica"/>
              </a:rPr>
              <a:t>also be </a:t>
            </a:r>
            <a:r>
              <a:rPr lang="en-US" dirty="0">
                <a:latin typeface="Helvetica"/>
                <a:cs typeface="Helvetica"/>
              </a:rPr>
              <a:t>better organized and easier to </a:t>
            </a:r>
            <a:r>
              <a:rPr lang="en-US" dirty="0" smtClean="0">
                <a:latin typeface="Helvetica"/>
                <a:cs typeface="Helvetica"/>
              </a:rPr>
              <a:t>find</a:t>
            </a:r>
            <a:r>
              <a:rPr lang="en-US" dirty="0">
                <a:latin typeface="Helvetica"/>
                <a:cs typeface="Helvetica"/>
              </a:rPr>
              <a:t> </a:t>
            </a:r>
            <a:r>
              <a:rPr lang="en-US" dirty="0" smtClean="0">
                <a:latin typeface="Helvetica"/>
                <a:cs typeface="Helvetica"/>
              </a:rPr>
              <a:t>on </a:t>
            </a:r>
            <a:r>
              <a:rPr lang="en-US" dirty="0" err="1" smtClean="0">
                <a:latin typeface="Helvetica"/>
                <a:cs typeface="Helvetica"/>
              </a:rPr>
              <a:t>Allintowin</a:t>
            </a:r>
            <a:r>
              <a:rPr lang="en-US" dirty="0" smtClean="0">
                <a:latin typeface="Helvetica"/>
                <a:cs typeface="Helvetica"/>
              </a:rPr>
              <a:t>.</a:t>
            </a:r>
            <a:endParaRPr lang="en-US" dirty="0" smtClean="0">
              <a:latin typeface="Helvetica"/>
              <a:cs typeface="Helvetica"/>
            </a:endParaRPr>
          </a:p>
          <a:p>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32648242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1263188"/>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BOLD </a:t>
            </a:r>
            <a:r>
              <a:rPr lang="en-US" sz="4000" b="1" dirty="0">
                <a:solidFill>
                  <a:srgbClr val="660066"/>
                </a:solidFill>
                <a:latin typeface="Helvetica"/>
                <a:cs typeface="Helvetica"/>
              </a:rPr>
              <a:t>S</a:t>
            </a:r>
            <a:r>
              <a:rPr lang="en-US" sz="4000" b="1" dirty="0" smtClean="0">
                <a:solidFill>
                  <a:srgbClr val="660066"/>
                </a:solidFill>
                <a:latin typeface="Helvetica"/>
                <a:cs typeface="Helvetica"/>
              </a:rPr>
              <a:t>ite</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767592"/>
            <a:ext cx="8229600" cy="4358571"/>
          </a:xfrm>
        </p:spPr>
        <p:txBody>
          <a:bodyPr>
            <a:normAutofit/>
          </a:bodyPr>
          <a:lstStyle/>
          <a:p>
            <a:pPr marL="0" indent="0">
              <a:buNone/>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6" name="Picture 5" descr="Screen Shot 2014-07-15 at 10.1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74" y="1911032"/>
            <a:ext cx="8002726" cy="3515393"/>
          </a:xfrm>
          <a:prstGeom prst="rect">
            <a:avLst/>
          </a:prstGeom>
        </p:spPr>
      </p:pic>
    </p:spTree>
    <p:extLst>
      <p:ext uri="{BB962C8B-B14F-4D97-AF65-F5344CB8AC3E}">
        <p14:creationId xmlns:p14="http://schemas.microsoft.com/office/powerpoint/2010/main" val="39173192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1263188"/>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BOLD </a:t>
            </a:r>
            <a:r>
              <a:rPr lang="en-US" sz="4000" b="1" dirty="0">
                <a:solidFill>
                  <a:srgbClr val="660066"/>
                </a:solidFill>
                <a:latin typeface="Helvetica"/>
                <a:cs typeface="Helvetica"/>
              </a:rPr>
              <a:t>S</a:t>
            </a:r>
            <a:r>
              <a:rPr lang="en-US" sz="4000" b="1" dirty="0" smtClean="0">
                <a:solidFill>
                  <a:srgbClr val="660066"/>
                </a:solidFill>
                <a:latin typeface="Helvetica"/>
                <a:cs typeface="Helvetica"/>
              </a:rPr>
              <a:t>ite</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596572"/>
            <a:ext cx="8229600" cy="4529592"/>
          </a:xfrm>
        </p:spPr>
        <p:txBody>
          <a:bodyPr>
            <a:normAutofit fontScale="25000" lnSpcReduction="20000"/>
          </a:bodyPr>
          <a:lstStyle/>
          <a:p>
            <a:pPr>
              <a:lnSpc>
                <a:spcPct val="120000"/>
              </a:lnSpc>
            </a:pPr>
            <a:r>
              <a:rPr lang="en-US" sz="12800" dirty="0">
                <a:latin typeface="Helvetica"/>
                <a:cs typeface="Helvetica"/>
              </a:rPr>
              <a:t>BOLD </a:t>
            </a:r>
            <a:r>
              <a:rPr lang="en-US" sz="12800" dirty="0" smtClean="0">
                <a:latin typeface="Helvetica"/>
                <a:cs typeface="Helvetica"/>
              </a:rPr>
              <a:t>uses </a:t>
            </a:r>
            <a:r>
              <a:rPr lang="en-US" sz="12800" dirty="0" err="1" smtClean="0">
                <a:latin typeface="Helvetica"/>
                <a:cs typeface="Helvetica"/>
              </a:rPr>
              <a:t>Box.com</a:t>
            </a:r>
            <a:r>
              <a:rPr lang="en-US" sz="12800" dirty="0">
                <a:latin typeface="Helvetica"/>
                <a:cs typeface="Helvetica"/>
              </a:rPr>
              <a:t>, </a:t>
            </a:r>
            <a:r>
              <a:rPr lang="en-US" sz="12800" dirty="0" smtClean="0">
                <a:latin typeface="Helvetica"/>
                <a:cs typeface="Helvetica"/>
              </a:rPr>
              <a:t>a document and file sharing platform with limited “</a:t>
            </a:r>
            <a:r>
              <a:rPr lang="en-US" sz="12800" dirty="0" smtClean="0">
                <a:latin typeface="Helvetica"/>
                <a:cs typeface="Helvetica"/>
              </a:rPr>
              <a:t>seats.”</a:t>
            </a:r>
            <a:endParaRPr lang="en-US" sz="12800" dirty="0" smtClean="0">
              <a:latin typeface="Helvetica"/>
              <a:cs typeface="Helvetica"/>
            </a:endParaRPr>
          </a:p>
          <a:p>
            <a:pPr>
              <a:lnSpc>
                <a:spcPct val="120000"/>
              </a:lnSpc>
            </a:pPr>
            <a:r>
              <a:rPr lang="en-US" sz="12800" dirty="0" smtClean="0">
                <a:latin typeface="Helvetica"/>
                <a:cs typeface="Helvetica"/>
              </a:rPr>
              <a:t>BOLD’s site </a:t>
            </a:r>
            <a:r>
              <a:rPr lang="en-US" sz="12800" dirty="0">
                <a:latin typeface="Helvetica"/>
                <a:cs typeface="Helvetica"/>
              </a:rPr>
              <a:t>requires </a:t>
            </a:r>
            <a:r>
              <a:rPr lang="en-US" sz="12800" dirty="0" smtClean="0">
                <a:latin typeface="Helvetica"/>
                <a:cs typeface="Helvetica"/>
              </a:rPr>
              <a:t>permission from site manager for </a:t>
            </a:r>
            <a:r>
              <a:rPr lang="en-US" sz="12800" dirty="0">
                <a:latin typeface="Helvetica"/>
                <a:cs typeface="Helvetica"/>
              </a:rPr>
              <a:t>access and log </a:t>
            </a:r>
            <a:r>
              <a:rPr lang="en-US" sz="12800" dirty="0" smtClean="0">
                <a:latin typeface="Helvetica"/>
                <a:cs typeface="Helvetica"/>
              </a:rPr>
              <a:t>in.</a:t>
            </a:r>
            <a:endParaRPr lang="en-US" sz="12800" dirty="0" smtClean="0">
              <a:latin typeface="Helvetica"/>
              <a:cs typeface="Helvetica"/>
            </a:endParaRPr>
          </a:p>
          <a:p>
            <a:pPr>
              <a:lnSpc>
                <a:spcPct val="120000"/>
              </a:lnSpc>
            </a:pPr>
            <a:r>
              <a:rPr lang="en-US" sz="12800" dirty="0" smtClean="0">
                <a:latin typeface="Helvetica"/>
                <a:cs typeface="Helvetica"/>
              </a:rPr>
              <a:t>Not </a:t>
            </a:r>
            <a:r>
              <a:rPr lang="en-US" sz="12800" dirty="0">
                <a:latin typeface="Helvetica"/>
                <a:cs typeface="Helvetica"/>
              </a:rPr>
              <a:t>many people know about the BOLD site, </a:t>
            </a:r>
            <a:r>
              <a:rPr lang="en-US" sz="12800" dirty="0" smtClean="0">
                <a:latin typeface="Helvetica"/>
                <a:cs typeface="Helvetica"/>
              </a:rPr>
              <a:t>though faculty </a:t>
            </a:r>
            <a:r>
              <a:rPr lang="en-US" sz="12800" dirty="0">
                <a:latin typeface="Helvetica"/>
                <a:cs typeface="Helvetica"/>
              </a:rPr>
              <a:t>and coaches </a:t>
            </a:r>
            <a:r>
              <a:rPr lang="en-US" sz="12800" dirty="0" smtClean="0">
                <a:latin typeface="Helvetica"/>
                <a:cs typeface="Helvetica"/>
              </a:rPr>
              <a:t>are enthusiastic </a:t>
            </a:r>
            <a:r>
              <a:rPr lang="en-US" sz="12800" dirty="0">
                <a:latin typeface="Helvetica"/>
                <a:cs typeface="Helvetica"/>
              </a:rPr>
              <a:t>about the </a:t>
            </a:r>
            <a:r>
              <a:rPr lang="en-US" sz="12800" dirty="0" smtClean="0">
                <a:latin typeface="Helvetica"/>
                <a:cs typeface="Helvetica"/>
              </a:rPr>
              <a:t>idea of a place to find and share </a:t>
            </a:r>
            <a:r>
              <a:rPr lang="en-US" sz="12800" dirty="0" smtClean="0">
                <a:latin typeface="Helvetica"/>
                <a:cs typeface="Helvetica"/>
              </a:rPr>
              <a:t>resources.</a:t>
            </a:r>
            <a:endParaRPr lang="en-US" sz="12800" dirty="0" smtClean="0">
              <a:latin typeface="Helvetica"/>
              <a:cs typeface="Helvetica"/>
            </a:endParaRPr>
          </a:p>
          <a:p>
            <a:pPr marL="0" indent="0">
              <a:buNone/>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95454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1263188"/>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NOI Toolbox</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784753"/>
            <a:ext cx="8229600" cy="4341410"/>
          </a:xfrm>
        </p:spPr>
        <p:txBody>
          <a:bodyPr>
            <a:normAutofit/>
          </a:bodyPr>
          <a:lstStyle/>
          <a:p>
            <a:pPr marL="0" indent="0">
              <a:buNone/>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646104" y="1784753"/>
            <a:ext cx="4618484" cy="2761847"/>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3719890" y="3058450"/>
            <a:ext cx="4966909" cy="2426110"/>
          </a:xfrm>
          <a:prstGeom prst="rect">
            <a:avLst/>
          </a:prstGeom>
        </p:spPr>
      </p:pic>
    </p:spTree>
    <p:extLst>
      <p:ext uri="{BB962C8B-B14F-4D97-AF65-F5344CB8AC3E}">
        <p14:creationId xmlns:p14="http://schemas.microsoft.com/office/powerpoint/2010/main" val="3874164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1263188"/>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NOI Toolbox</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578429"/>
            <a:ext cx="8229600" cy="4547734"/>
          </a:xfrm>
        </p:spPr>
        <p:txBody>
          <a:bodyPr>
            <a:normAutofit fontScale="25000" lnSpcReduction="20000"/>
          </a:bodyPr>
          <a:lstStyle/>
          <a:p>
            <a:pPr>
              <a:lnSpc>
                <a:spcPct val="120000"/>
              </a:lnSpc>
            </a:pPr>
            <a:r>
              <a:rPr lang="en-US" sz="12800" dirty="0" smtClean="0">
                <a:latin typeface="Helvetica"/>
                <a:cs typeface="Helvetica"/>
              </a:rPr>
              <a:t>The NOI Toolbox offers a very good </a:t>
            </a:r>
            <a:r>
              <a:rPr lang="en-US" sz="12800" dirty="0" smtClean="0">
                <a:latin typeface="Helvetica"/>
                <a:cs typeface="Helvetica"/>
              </a:rPr>
              <a:t>organizational </a:t>
            </a:r>
            <a:r>
              <a:rPr lang="en-US" sz="12800" dirty="0" smtClean="0">
                <a:latin typeface="Helvetica"/>
                <a:cs typeface="Helvetica"/>
              </a:rPr>
              <a:t>model for online curriculum </a:t>
            </a:r>
            <a:r>
              <a:rPr lang="en-US" sz="12800" dirty="0" smtClean="0">
                <a:latin typeface="Helvetica"/>
                <a:cs typeface="Helvetica"/>
              </a:rPr>
              <a:t>materials.</a:t>
            </a:r>
            <a:endParaRPr lang="en-US" sz="12800" dirty="0" smtClean="0">
              <a:latin typeface="Helvetica"/>
              <a:cs typeface="Helvetica"/>
            </a:endParaRPr>
          </a:p>
          <a:p>
            <a:pPr>
              <a:lnSpc>
                <a:spcPct val="120000"/>
              </a:lnSpc>
            </a:pPr>
            <a:r>
              <a:rPr lang="en-US" sz="12800" dirty="0" smtClean="0">
                <a:latin typeface="Helvetica"/>
                <a:cs typeface="Helvetica"/>
              </a:rPr>
              <a:t>Content </a:t>
            </a:r>
            <a:r>
              <a:rPr lang="en-US" sz="12800" dirty="0">
                <a:latin typeface="Helvetica"/>
                <a:cs typeface="Helvetica"/>
              </a:rPr>
              <a:t>is packaged </a:t>
            </a:r>
            <a:r>
              <a:rPr lang="en-US" sz="12800" dirty="0" smtClean="0">
                <a:latin typeface="Helvetica"/>
                <a:cs typeface="Helvetica"/>
              </a:rPr>
              <a:t>with video</a:t>
            </a:r>
            <a:r>
              <a:rPr lang="en-US" sz="12800" dirty="0">
                <a:latin typeface="Helvetica"/>
                <a:cs typeface="Helvetica"/>
              </a:rPr>
              <a:t>, narrated PowerPoint, or introductory </a:t>
            </a:r>
            <a:r>
              <a:rPr lang="en-US" sz="12800" dirty="0" smtClean="0">
                <a:latin typeface="Helvetica"/>
                <a:cs typeface="Helvetica"/>
              </a:rPr>
              <a:t>copy, which provides </a:t>
            </a:r>
            <a:r>
              <a:rPr lang="en-US" sz="12800" dirty="0">
                <a:latin typeface="Helvetica"/>
                <a:cs typeface="Helvetica"/>
              </a:rPr>
              <a:t>context to </a:t>
            </a:r>
            <a:r>
              <a:rPr lang="en-US" sz="12800" dirty="0" smtClean="0">
                <a:latin typeface="Helvetica"/>
                <a:cs typeface="Helvetica"/>
              </a:rPr>
              <a:t>curriculum </a:t>
            </a:r>
            <a:r>
              <a:rPr lang="en-US" sz="12800" dirty="0" smtClean="0">
                <a:latin typeface="Helvetica"/>
                <a:cs typeface="Helvetica"/>
              </a:rPr>
              <a:t>materials.</a:t>
            </a:r>
            <a:endParaRPr lang="en-US" sz="12800" dirty="0" smtClean="0">
              <a:latin typeface="Helvetica"/>
              <a:cs typeface="Helvetica"/>
            </a:endParaRPr>
          </a:p>
          <a:p>
            <a:pPr>
              <a:lnSpc>
                <a:spcPct val="120000"/>
              </a:lnSpc>
            </a:pPr>
            <a:r>
              <a:rPr lang="en-US" sz="12800" dirty="0" smtClean="0">
                <a:latin typeface="Helvetica"/>
                <a:cs typeface="Helvetica"/>
              </a:rPr>
              <a:t>Comprehensive tagging allows for content to be available in multiple </a:t>
            </a:r>
            <a:r>
              <a:rPr lang="en-US" sz="12800" dirty="0" smtClean="0">
                <a:latin typeface="Helvetica"/>
                <a:cs typeface="Helvetica"/>
              </a:rPr>
              <a:t>categories.</a:t>
            </a:r>
            <a:endParaRPr lang="en-US" sz="12800" dirty="0" smtClean="0">
              <a:latin typeface="Helvetica"/>
              <a:cs typeface="Helvetica"/>
            </a:endParaRPr>
          </a:p>
          <a:p>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39173192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1263188"/>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NOI Toolbox</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578429"/>
            <a:ext cx="8229600" cy="4547734"/>
          </a:xfrm>
        </p:spPr>
        <p:txBody>
          <a:bodyPr>
            <a:normAutofit fontScale="25000" lnSpcReduction="20000"/>
          </a:bodyPr>
          <a:lstStyle/>
          <a:p>
            <a:pPr>
              <a:lnSpc>
                <a:spcPct val="120000"/>
              </a:lnSpc>
            </a:pPr>
            <a:r>
              <a:rPr lang="en-US" sz="12800" dirty="0" smtClean="0">
                <a:latin typeface="Helvetica"/>
                <a:cs typeface="Helvetica"/>
              </a:rPr>
              <a:t>Resources at NOI </a:t>
            </a:r>
            <a:r>
              <a:rPr lang="en-US" sz="12800" dirty="0" smtClean="0">
                <a:latin typeface="Helvetica"/>
                <a:cs typeface="Helvetica"/>
              </a:rPr>
              <a:t>dedicated </a:t>
            </a:r>
            <a:r>
              <a:rPr lang="en-US" sz="12800" dirty="0" smtClean="0">
                <a:latin typeface="Helvetica"/>
                <a:cs typeface="Helvetica"/>
              </a:rPr>
              <a:t>to developing online learning </a:t>
            </a:r>
            <a:r>
              <a:rPr lang="en-US" sz="12800" dirty="0" smtClean="0">
                <a:latin typeface="Helvetica"/>
                <a:cs typeface="Helvetica"/>
              </a:rPr>
              <a:t>materials.</a:t>
            </a:r>
            <a:endParaRPr lang="en-US" sz="12800" dirty="0" smtClean="0">
              <a:latin typeface="Helvetica"/>
              <a:cs typeface="Helvetica"/>
            </a:endParaRPr>
          </a:p>
          <a:p>
            <a:pPr>
              <a:lnSpc>
                <a:spcPct val="120000"/>
              </a:lnSpc>
            </a:pPr>
            <a:r>
              <a:rPr lang="en-US" sz="12800" dirty="0" smtClean="0">
                <a:latin typeface="Helvetica"/>
                <a:cs typeface="Helvetica"/>
              </a:rPr>
              <a:t>NOI’s Online </a:t>
            </a:r>
            <a:r>
              <a:rPr lang="en-US" sz="12800" dirty="0">
                <a:latin typeface="Helvetica"/>
                <a:cs typeface="Helvetica"/>
              </a:rPr>
              <a:t>Training Manager and her team </a:t>
            </a:r>
            <a:r>
              <a:rPr lang="en-US" sz="12800" dirty="0" smtClean="0">
                <a:latin typeface="Helvetica"/>
                <a:cs typeface="Helvetica"/>
              </a:rPr>
              <a:t>maintain the site and work closely with </a:t>
            </a:r>
            <a:r>
              <a:rPr lang="en-US" sz="12800" dirty="0">
                <a:latin typeface="Helvetica"/>
                <a:cs typeface="Helvetica"/>
              </a:rPr>
              <a:t>trainers to develop new </a:t>
            </a:r>
            <a:r>
              <a:rPr lang="en-US" sz="12800" dirty="0" smtClean="0">
                <a:latin typeface="Helvetica"/>
                <a:cs typeface="Helvetica"/>
              </a:rPr>
              <a:t>online </a:t>
            </a:r>
            <a:r>
              <a:rPr lang="en-US" sz="12800" dirty="0" smtClean="0">
                <a:latin typeface="Helvetica"/>
                <a:cs typeface="Helvetica"/>
              </a:rPr>
              <a:t>curriculum. </a:t>
            </a:r>
            <a:endParaRPr lang="en-US" sz="12800" dirty="0" smtClean="0">
              <a:latin typeface="Helvetica"/>
              <a:cs typeface="Helvetica"/>
            </a:endParaRPr>
          </a:p>
          <a:p>
            <a:pPr>
              <a:lnSpc>
                <a:spcPct val="120000"/>
              </a:lnSpc>
            </a:pPr>
            <a:r>
              <a:rPr lang="en-US" sz="12800" dirty="0" smtClean="0">
                <a:latin typeface="Helvetica"/>
                <a:cs typeface="Helvetica"/>
              </a:rPr>
              <a:t>Developing online components </a:t>
            </a:r>
            <a:r>
              <a:rPr lang="en-US" sz="12800" dirty="0">
                <a:latin typeface="Helvetica"/>
                <a:cs typeface="Helvetica"/>
              </a:rPr>
              <a:t>for training is built 25% into the training teams’ </a:t>
            </a:r>
            <a:r>
              <a:rPr lang="en-US" sz="12800" dirty="0" smtClean="0">
                <a:latin typeface="Helvetica"/>
                <a:cs typeface="Helvetica"/>
              </a:rPr>
              <a:t>time. </a:t>
            </a:r>
            <a:endParaRPr lang="en-US" sz="12800" dirty="0">
              <a:latin typeface="Helvetica"/>
              <a:cs typeface="Helvetica"/>
            </a:endParaRPr>
          </a:p>
          <a:p>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40044565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1263188"/>
          </a:xfrm>
        </p:spPr>
        <p:txBody>
          <a:bodyPr>
            <a:noAutofit/>
          </a:bodyPr>
          <a:lstStyle/>
          <a:p>
            <a:pPr lvl="0"/>
            <a:r>
              <a:rPr lang="en-US" sz="4000" b="1" dirty="0" smtClean="0">
                <a:solidFill>
                  <a:srgbClr val="660066"/>
                </a:solidFill>
                <a:latin typeface="Helvetica"/>
                <a:cs typeface="Helvetica"/>
              </a:rPr>
              <a:t>Research Findings: </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Online </a:t>
            </a:r>
            <a:r>
              <a:rPr lang="en-US" sz="4000" b="1" dirty="0">
                <a:solidFill>
                  <a:srgbClr val="660066"/>
                </a:solidFill>
                <a:latin typeface="Helvetica"/>
                <a:cs typeface="Helvetica"/>
              </a:rPr>
              <a:t>L</a:t>
            </a:r>
            <a:r>
              <a:rPr lang="en-US" sz="4000" b="1" dirty="0" smtClean="0">
                <a:solidFill>
                  <a:srgbClr val="660066"/>
                </a:solidFill>
                <a:latin typeface="Helvetica"/>
                <a:cs typeface="Helvetica"/>
              </a:rPr>
              <a:t>earning </a:t>
            </a:r>
            <a:r>
              <a:rPr lang="en-US" sz="4000" b="1" dirty="0">
                <a:solidFill>
                  <a:srgbClr val="660066"/>
                </a:solidFill>
                <a:latin typeface="Helvetica"/>
                <a:cs typeface="Helvetica"/>
              </a:rPr>
              <a:t>P</a:t>
            </a:r>
            <a:r>
              <a:rPr lang="en-US" sz="4000" b="1" dirty="0" smtClean="0">
                <a:solidFill>
                  <a:srgbClr val="660066"/>
                </a:solidFill>
                <a:latin typeface="Helvetica"/>
                <a:cs typeface="Helvetica"/>
              </a:rPr>
              <a:t>latforms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784753"/>
            <a:ext cx="8229600" cy="4341410"/>
          </a:xfrm>
        </p:spPr>
        <p:txBody>
          <a:bodyPr>
            <a:normAutofit/>
          </a:bodyPr>
          <a:lstStyle/>
          <a:p>
            <a:pPr marL="0" indent="0">
              <a:buNone/>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886376" y="1781534"/>
            <a:ext cx="4610100" cy="2006600"/>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3529436" y="3388690"/>
            <a:ext cx="4735830" cy="2252345"/>
          </a:xfrm>
          <a:prstGeom prst="rect">
            <a:avLst/>
          </a:prstGeom>
        </p:spPr>
      </p:pic>
    </p:spTree>
    <p:extLst>
      <p:ext uri="{BB962C8B-B14F-4D97-AF65-F5344CB8AC3E}">
        <p14:creationId xmlns:p14="http://schemas.microsoft.com/office/powerpoint/2010/main" val="23477013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1263188"/>
          </a:xfrm>
        </p:spPr>
        <p:txBody>
          <a:bodyPr>
            <a:noAutofit/>
          </a:bodyPr>
          <a:lstStyle/>
          <a:p>
            <a:pPr lvl="0"/>
            <a:r>
              <a:rPr lang="en-US" sz="4000" b="1" dirty="0">
                <a:solidFill>
                  <a:srgbClr val="660066"/>
                </a:solidFill>
                <a:latin typeface="Helvetica"/>
                <a:cs typeface="Helvetica"/>
              </a:rPr>
              <a:t>Research Findings: </a:t>
            </a:r>
            <a:br>
              <a:rPr lang="en-US" sz="4000" b="1" dirty="0">
                <a:solidFill>
                  <a:srgbClr val="660066"/>
                </a:solidFill>
                <a:latin typeface="Helvetica"/>
                <a:cs typeface="Helvetica"/>
              </a:rPr>
            </a:br>
            <a:r>
              <a:rPr lang="en-US" sz="4000" b="1" dirty="0">
                <a:solidFill>
                  <a:srgbClr val="660066"/>
                </a:solidFill>
                <a:latin typeface="Helvetica"/>
                <a:cs typeface="Helvetica"/>
              </a:rPr>
              <a:t>Online Learning Platforms</a:t>
            </a:r>
          </a:p>
        </p:txBody>
      </p:sp>
      <p:sp>
        <p:nvSpPr>
          <p:cNvPr id="3" name="Content Placeholder 2"/>
          <p:cNvSpPr>
            <a:spLocks noGrp="1"/>
          </p:cNvSpPr>
          <p:nvPr>
            <p:ph idx="1"/>
          </p:nvPr>
        </p:nvSpPr>
        <p:spPr>
          <a:xfrm>
            <a:off x="457200" y="1578429"/>
            <a:ext cx="8229600" cy="4547734"/>
          </a:xfrm>
        </p:spPr>
        <p:txBody>
          <a:bodyPr>
            <a:normAutofit fontScale="92500" lnSpcReduction="20000"/>
          </a:bodyPr>
          <a:lstStyle/>
          <a:p>
            <a:pPr>
              <a:lnSpc>
                <a:spcPct val="110000"/>
              </a:lnSpc>
            </a:pPr>
            <a:r>
              <a:rPr lang="en-US" sz="3500" dirty="0" smtClean="0">
                <a:latin typeface="Helvetica"/>
                <a:cs typeface="Helvetica"/>
              </a:rPr>
              <a:t>Adobe </a:t>
            </a:r>
            <a:r>
              <a:rPr lang="en-US" sz="3500" dirty="0">
                <a:latin typeface="Helvetica"/>
                <a:cs typeface="Helvetica"/>
              </a:rPr>
              <a:t>Education Exchange and </a:t>
            </a:r>
            <a:r>
              <a:rPr lang="en-US" sz="3500" dirty="0" err="1">
                <a:latin typeface="Helvetica"/>
                <a:cs typeface="Helvetica"/>
              </a:rPr>
              <a:t>Craftsy</a:t>
            </a:r>
            <a:r>
              <a:rPr lang="en-US" sz="3500" dirty="0">
                <a:latin typeface="Helvetica"/>
                <a:cs typeface="Helvetica"/>
              </a:rPr>
              <a:t> are </a:t>
            </a:r>
            <a:r>
              <a:rPr lang="en-US" sz="3500" dirty="0" smtClean="0">
                <a:latin typeface="Helvetica"/>
                <a:cs typeface="Helvetica"/>
              </a:rPr>
              <a:t>good examples </a:t>
            </a:r>
            <a:r>
              <a:rPr lang="en-US" sz="3500" dirty="0">
                <a:latin typeface="Helvetica"/>
                <a:cs typeface="Helvetica"/>
              </a:rPr>
              <a:t>of online learning </a:t>
            </a:r>
            <a:r>
              <a:rPr lang="en-US" sz="3500" dirty="0" smtClean="0">
                <a:latin typeface="Helvetica"/>
                <a:cs typeface="Helvetica"/>
              </a:rPr>
              <a:t>platforms in other </a:t>
            </a:r>
            <a:r>
              <a:rPr lang="en-US" sz="3500" dirty="0" smtClean="0">
                <a:latin typeface="Helvetica"/>
                <a:cs typeface="Helvetica"/>
              </a:rPr>
              <a:t>spaces.</a:t>
            </a:r>
            <a:endParaRPr lang="en-US" sz="3500" dirty="0" smtClean="0">
              <a:latin typeface="Helvetica"/>
              <a:cs typeface="Helvetica"/>
            </a:endParaRPr>
          </a:p>
          <a:p>
            <a:pPr>
              <a:lnSpc>
                <a:spcPct val="110000"/>
              </a:lnSpc>
            </a:pPr>
            <a:r>
              <a:rPr lang="en-US" sz="3500" dirty="0" smtClean="0">
                <a:latin typeface="Helvetica"/>
                <a:cs typeface="Helvetica"/>
              </a:rPr>
              <a:t>Adobe site has comprehensive, well-designed sections </a:t>
            </a:r>
            <a:r>
              <a:rPr lang="en-US" sz="3500" dirty="0">
                <a:latin typeface="Helvetica"/>
                <a:cs typeface="Helvetica"/>
              </a:rPr>
              <a:t>for resources, </a:t>
            </a:r>
            <a:r>
              <a:rPr lang="en-US" sz="3500" dirty="0" smtClean="0">
                <a:latin typeface="Helvetica"/>
                <a:cs typeface="Helvetica"/>
              </a:rPr>
              <a:t>discussions, and online </a:t>
            </a:r>
            <a:r>
              <a:rPr lang="en-US" sz="3500" dirty="0" smtClean="0">
                <a:latin typeface="Helvetica"/>
                <a:cs typeface="Helvetica"/>
              </a:rPr>
              <a:t>training.</a:t>
            </a:r>
            <a:endParaRPr lang="en-US" sz="3500" dirty="0" smtClean="0">
              <a:latin typeface="Helvetica"/>
              <a:cs typeface="Helvetica"/>
            </a:endParaRPr>
          </a:p>
          <a:p>
            <a:pPr>
              <a:lnSpc>
                <a:spcPct val="110000"/>
              </a:lnSpc>
            </a:pPr>
            <a:r>
              <a:rPr lang="en-US" sz="3500" dirty="0" err="1" smtClean="0">
                <a:latin typeface="Helvetica"/>
                <a:cs typeface="Helvetica"/>
              </a:rPr>
              <a:t>Craftsy</a:t>
            </a:r>
            <a:r>
              <a:rPr lang="en-US" sz="3500" dirty="0" smtClean="0">
                <a:latin typeface="Helvetica"/>
                <a:cs typeface="Helvetica"/>
              </a:rPr>
              <a:t> provides a good example of easy-to-use online classes </a:t>
            </a:r>
            <a:r>
              <a:rPr lang="en-US" sz="3500" dirty="0">
                <a:latin typeface="Helvetica"/>
                <a:cs typeface="Helvetica"/>
              </a:rPr>
              <a:t>with </a:t>
            </a:r>
            <a:r>
              <a:rPr lang="en-US" sz="3500" dirty="0" smtClean="0">
                <a:latin typeface="Helvetica"/>
                <a:cs typeface="Helvetica"/>
              </a:rPr>
              <a:t>related discussion </a:t>
            </a:r>
            <a:r>
              <a:rPr lang="en-US" sz="3500" dirty="0" smtClean="0">
                <a:latin typeface="Helvetica"/>
                <a:cs typeface="Helvetica"/>
              </a:rPr>
              <a:t>areas.</a:t>
            </a:r>
            <a:endParaRPr lang="en-US" sz="3500" dirty="0">
              <a:latin typeface="Helvetica"/>
              <a:cs typeface="Helvetica"/>
            </a:endParaRPr>
          </a:p>
          <a:p>
            <a:endParaRPr lang="en-US" dirty="0" smtClean="0">
              <a:latin typeface="Helvetica"/>
              <a:cs typeface="Helvetica"/>
            </a:endParaRPr>
          </a:p>
          <a:p>
            <a:endParaRPr lang="en-US" dirty="0">
              <a:latin typeface="Helvetica"/>
              <a:cs typeface="Helvetica"/>
            </a:endParaRPr>
          </a:p>
          <a:p>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16476277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Learning Management </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Systems (LMS)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2136059"/>
            <a:ext cx="8229600" cy="3990104"/>
          </a:xfrm>
        </p:spPr>
        <p:txBody>
          <a:bodyPr>
            <a:normAutofit/>
          </a:bodyPr>
          <a:lstStyle/>
          <a:p>
            <a:pPr marL="0" indent="0">
              <a:buNone/>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567881" y="2136059"/>
            <a:ext cx="5955115" cy="3335421"/>
          </a:xfrm>
          <a:prstGeom prst="rect">
            <a:avLst/>
          </a:prstGeom>
        </p:spPr>
      </p:pic>
    </p:spTree>
    <p:extLst>
      <p:ext uri="{BB962C8B-B14F-4D97-AF65-F5344CB8AC3E}">
        <p14:creationId xmlns:p14="http://schemas.microsoft.com/office/powerpoint/2010/main" val="17058999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Learning Management </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Systems (LMS)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995714"/>
            <a:ext cx="8229600" cy="4130449"/>
          </a:xfrm>
        </p:spPr>
        <p:txBody>
          <a:bodyPr>
            <a:normAutofit fontScale="25000" lnSpcReduction="20000"/>
          </a:bodyPr>
          <a:lstStyle/>
          <a:p>
            <a:pPr>
              <a:lnSpc>
                <a:spcPct val="120000"/>
              </a:lnSpc>
            </a:pPr>
            <a:r>
              <a:rPr lang="en-US" sz="12800" dirty="0">
                <a:latin typeface="Helvetica"/>
                <a:cs typeface="Helvetica"/>
              </a:rPr>
              <a:t>M</a:t>
            </a:r>
            <a:r>
              <a:rPr lang="en-US" sz="12800" dirty="0" smtClean="0">
                <a:latin typeface="Helvetica"/>
                <a:cs typeface="Helvetica"/>
              </a:rPr>
              <a:t>any LMS platforms to choose from, with varying capabilities, </a:t>
            </a:r>
            <a:r>
              <a:rPr lang="en-US" sz="12800" dirty="0" smtClean="0">
                <a:latin typeface="Helvetica"/>
                <a:cs typeface="Helvetica"/>
              </a:rPr>
              <a:t>costs.</a:t>
            </a:r>
            <a:endParaRPr lang="en-US" sz="12800" dirty="0" smtClean="0">
              <a:latin typeface="Helvetica"/>
              <a:cs typeface="Helvetica"/>
            </a:endParaRPr>
          </a:p>
          <a:p>
            <a:pPr>
              <a:lnSpc>
                <a:spcPct val="120000"/>
              </a:lnSpc>
            </a:pPr>
            <a:r>
              <a:rPr lang="en-US" sz="12800" dirty="0">
                <a:latin typeface="Helvetica"/>
                <a:cs typeface="Helvetica"/>
              </a:rPr>
              <a:t>Interest within SEIU for LMS-type online courses and training, but not yet much </a:t>
            </a:r>
            <a:r>
              <a:rPr lang="en-US" sz="12800" dirty="0" smtClean="0">
                <a:latin typeface="Helvetica"/>
                <a:cs typeface="Helvetica"/>
              </a:rPr>
              <a:t>demand.</a:t>
            </a:r>
            <a:endParaRPr lang="en-US" sz="12800" dirty="0">
              <a:latin typeface="Helvetica"/>
              <a:cs typeface="Helvetica"/>
            </a:endParaRPr>
          </a:p>
          <a:p>
            <a:pPr>
              <a:lnSpc>
                <a:spcPct val="120000"/>
              </a:lnSpc>
            </a:pPr>
            <a:r>
              <a:rPr lang="en-US" sz="12800" dirty="0" smtClean="0">
                <a:latin typeface="Helvetica"/>
                <a:cs typeface="Helvetica"/>
              </a:rPr>
              <a:t>UHW </a:t>
            </a:r>
            <a:r>
              <a:rPr lang="en-US" sz="12800" dirty="0">
                <a:latin typeface="Helvetica"/>
                <a:cs typeface="Helvetica"/>
              </a:rPr>
              <a:t>West and SEIU Local 1000 are already using LMS as another modality for Stewardship </a:t>
            </a:r>
            <a:r>
              <a:rPr lang="en-US" sz="12800" dirty="0" smtClean="0">
                <a:latin typeface="Helvetica"/>
                <a:cs typeface="Helvetica"/>
              </a:rPr>
              <a:t>training.</a:t>
            </a:r>
            <a:endParaRPr lang="en-US" sz="12800" dirty="0" smtClean="0">
              <a:latin typeface="Helvetica"/>
              <a:cs typeface="Helvetica"/>
            </a:endParaRPr>
          </a:p>
          <a:p>
            <a:pPr marL="0" indent="0">
              <a:lnSpc>
                <a:spcPct val="120000"/>
              </a:lnSpc>
              <a:buNone/>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7962447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0933"/>
          </a:xfrm>
        </p:spPr>
        <p:txBody>
          <a:bodyPr>
            <a:normAutofit fontScale="90000"/>
          </a:bodyPr>
          <a:lstStyle/>
          <a:p>
            <a:r>
              <a:rPr lang="en-US" b="1" dirty="0" smtClean="0"/>
              <a:t/>
            </a:r>
            <a:br>
              <a:rPr lang="en-US" b="1" dirty="0" smtClean="0"/>
            </a:br>
            <a:r>
              <a:rPr lang="en-US" b="1" dirty="0" smtClean="0">
                <a:solidFill>
                  <a:srgbClr val="660066"/>
                </a:solidFill>
                <a:latin typeface="Helvetica"/>
                <a:cs typeface="Helvetica"/>
              </a:rPr>
              <a:t>Purpose</a:t>
            </a:r>
            <a:br>
              <a:rPr lang="en-US" b="1" dirty="0" smtClean="0">
                <a:solidFill>
                  <a:srgbClr val="660066"/>
                </a:solidFill>
                <a:latin typeface="Helvetica"/>
                <a:cs typeface="Helvetica"/>
              </a:rPr>
            </a:br>
            <a:endParaRPr lang="en-US" dirty="0">
              <a:solidFill>
                <a:srgbClr val="660066"/>
              </a:solidFill>
              <a:latin typeface="Helvetica"/>
              <a:cs typeface="Helvetica"/>
            </a:endParaRPr>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dirty="0" smtClean="0">
                <a:latin typeface="Helvetica"/>
                <a:cs typeface="Helvetica"/>
              </a:rPr>
              <a:t>Local unions need a:</a:t>
            </a:r>
          </a:p>
          <a:p>
            <a:r>
              <a:rPr lang="en-US" dirty="0">
                <a:latin typeface="Helvetica"/>
                <a:cs typeface="Helvetica"/>
              </a:rPr>
              <a:t>W</a:t>
            </a:r>
            <a:r>
              <a:rPr lang="en-US" dirty="0" smtClean="0">
                <a:latin typeface="Helvetica"/>
                <a:cs typeface="Helvetica"/>
              </a:rPr>
              <a:t>ell-organized, accessible site </a:t>
            </a:r>
            <a:r>
              <a:rPr lang="en-US" dirty="0" smtClean="0">
                <a:latin typeface="Helvetica"/>
                <a:cs typeface="Helvetica"/>
              </a:rPr>
              <a:t>to find education </a:t>
            </a:r>
            <a:r>
              <a:rPr lang="en-US" dirty="0" smtClean="0">
                <a:latin typeface="Helvetica"/>
                <a:cs typeface="Helvetica"/>
              </a:rPr>
              <a:t>training curriculum from multiple </a:t>
            </a:r>
            <a:r>
              <a:rPr lang="en-US" dirty="0" smtClean="0">
                <a:latin typeface="Helvetica"/>
                <a:cs typeface="Helvetica"/>
              </a:rPr>
              <a:t>sources, not </a:t>
            </a:r>
            <a:r>
              <a:rPr lang="en-US" dirty="0" err="1" smtClean="0">
                <a:latin typeface="Helvetica"/>
                <a:cs typeface="Helvetica"/>
              </a:rPr>
              <a:t>siloed</a:t>
            </a:r>
            <a:r>
              <a:rPr lang="en-US" dirty="0" smtClean="0">
                <a:latin typeface="Helvetica"/>
                <a:cs typeface="Helvetica"/>
              </a:rPr>
              <a:t>.</a:t>
            </a:r>
            <a:endParaRPr lang="en-US" dirty="0" smtClean="0">
              <a:latin typeface="Helvetica"/>
              <a:cs typeface="Helvetica"/>
            </a:endParaRPr>
          </a:p>
          <a:p>
            <a:r>
              <a:rPr lang="en-US" dirty="0">
                <a:latin typeface="Helvetica"/>
                <a:cs typeface="Helvetica"/>
              </a:rPr>
              <a:t>P</a:t>
            </a:r>
            <a:r>
              <a:rPr lang="en-US" dirty="0" smtClean="0">
                <a:latin typeface="Helvetica"/>
                <a:cs typeface="Helvetica"/>
              </a:rPr>
              <a:t>lace to post and share curriculum with each </a:t>
            </a:r>
            <a:r>
              <a:rPr lang="en-US" dirty="0" smtClean="0">
                <a:latin typeface="Helvetica"/>
                <a:cs typeface="Helvetica"/>
              </a:rPr>
              <a:t>other.</a:t>
            </a:r>
            <a:endParaRPr lang="en-US" dirty="0" smtClean="0">
              <a:latin typeface="Helvetica"/>
              <a:cs typeface="Helvetica"/>
            </a:endParaRPr>
          </a:p>
          <a:p>
            <a:r>
              <a:rPr lang="en-US" dirty="0">
                <a:latin typeface="Helvetica"/>
                <a:cs typeface="Helvetica"/>
              </a:rPr>
              <a:t>P</a:t>
            </a:r>
            <a:r>
              <a:rPr lang="en-US" dirty="0" smtClean="0">
                <a:latin typeface="Helvetica"/>
                <a:cs typeface="Helvetica"/>
              </a:rPr>
              <a:t>lace for more local union members to get trained without </a:t>
            </a:r>
            <a:r>
              <a:rPr lang="en-US" dirty="0" smtClean="0">
                <a:latin typeface="Helvetica"/>
                <a:cs typeface="Helvetica"/>
              </a:rPr>
              <a:t>having to </a:t>
            </a:r>
            <a:r>
              <a:rPr lang="en-US" dirty="0" smtClean="0">
                <a:latin typeface="Helvetica"/>
                <a:cs typeface="Helvetica"/>
              </a:rPr>
              <a:t>receive </a:t>
            </a:r>
            <a:r>
              <a:rPr lang="en-US" dirty="0" smtClean="0">
                <a:latin typeface="Helvetica"/>
                <a:cs typeface="Helvetica"/>
              </a:rPr>
              <a:t>in-person </a:t>
            </a:r>
            <a:r>
              <a:rPr lang="en-US" dirty="0" smtClean="0">
                <a:latin typeface="Helvetica"/>
                <a:cs typeface="Helvetica"/>
              </a:rPr>
              <a:t>training.</a:t>
            </a:r>
            <a:endParaRPr lang="en-US" dirty="0" smtClean="0">
              <a:latin typeface="Helvetica"/>
              <a:cs typeface="Helvetica"/>
            </a:endParaRPr>
          </a:p>
          <a:p>
            <a:pPr marL="0" indent="0">
              <a:buNone/>
            </a:pPr>
            <a:endParaRPr lang="en-US" b="1" dirty="0" smtClean="0">
              <a:latin typeface="Arial"/>
              <a:cs typeface="Arial"/>
            </a:endParaRPr>
          </a:p>
          <a:p>
            <a:endParaRPr lang="en-US" sz="4400"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42226658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Learning Management </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Systems (LMS)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941286"/>
            <a:ext cx="8229600" cy="4184877"/>
          </a:xfrm>
        </p:spPr>
        <p:txBody>
          <a:bodyPr>
            <a:normAutofit fontScale="25000" lnSpcReduction="20000"/>
          </a:bodyPr>
          <a:lstStyle/>
          <a:p>
            <a:pPr>
              <a:lnSpc>
                <a:spcPct val="120000"/>
              </a:lnSpc>
            </a:pPr>
            <a:r>
              <a:rPr lang="en-US" sz="12800" dirty="0" smtClean="0">
                <a:latin typeface="Helvetica"/>
                <a:cs typeface="Helvetica"/>
              </a:rPr>
              <a:t>Not many people are taking UHW West online courses yet because no outreach and no internet access for </a:t>
            </a:r>
            <a:r>
              <a:rPr lang="en-US" sz="12800" dirty="0" smtClean="0">
                <a:latin typeface="Helvetica"/>
                <a:cs typeface="Helvetica"/>
              </a:rPr>
              <a:t>many.</a:t>
            </a:r>
            <a:endParaRPr lang="en-US" sz="12800" dirty="0" smtClean="0">
              <a:latin typeface="Helvetica"/>
              <a:cs typeface="Helvetica"/>
            </a:endParaRPr>
          </a:p>
          <a:p>
            <a:pPr>
              <a:lnSpc>
                <a:spcPct val="120000"/>
              </a:lnSpc>
            </a:pPr>
            <a:r>
              <a:rPr lang="en-US" sz="12800" dirty="0" smtClean="0">
                <a:latin typeface="Helvetica"/>
                <a:cs typeface="Helvetica"/>
              </a:rPr>
              <a:t>UHW West has resources </a:t>
            </a:r>
            <a:r>
              <a:rPr lang="en-US" sz="12800" dirty="0">
                <a:latin typeface="Helvetica"/>
                <a:cs typeface="Helvetica"/>
              </a:rPr>
              <a:t>dedicated to creating online </a:t>
            </a:r>
            <a:r>
              <a:rPr lang="en-US" sz="12800" dirty="0" smtClean="0">
                <a:latin typeface="Helvetica"/>
                <a:cs typeface="Helvetica"/>
              </a:rPr>
              <a:t>courses.</a:t>
            </a:r>
            <a:endParaRPr lang="en-US" sz="12800" dirty="0" smtClean="0">
              <a:latin typeface="Helvetica"/>
              <a:cs typeface="Helvetica"/>
            </a:endParaRPr>
          </a:p>
          <a:p>
            <a:pPr>
              <a:lnSpc>
                <a:spcPct val="120000"/>
              </a:lnSpc>
            </a:pPr>
            <a:r>
              <a:rPr lang="en-US" sz="12800" dirty="0" smtClean="0">
                <a:latin typeface="Helvetica"/>
                <a:cs typeface="Helvetica"/>
              </a:rPr>
              <a:t>LMS platform would </a:t>
            </a:r>
            <a:r>
              <a:rPr lang="en-US" sz="12800" dirty="0">
                <a:latin typeface="Helvetica"/>
                <a:cs typeface="Helvetica"/>
              </a:rPr>
              <a:t>require initial investment </a:t>
            </a:r>
            <a:r>
              <a:rPr lang="en-US" sz="12800" dirty="0" smtClean="0">
                <a:latin typeface="Helvetica"/>
                <a:cs typeface="Helvetica"/>
              </a:rPr>
              <a:t>and dedicated </a:t>
            </a:r>
            <a:r>
              <a:rPr lang="en-US" sz="12800" dirty="0" smtClean="0">
                <a:latin typeface="Helvetica"/>
                <a:cs typeface="Helvetica"/>
              </a:rPr>
              <a:t>resources.</a:t>
            </a:r>
            <a:endParaRPr lang="en-US" sz="12800" dirty="0" smtClean="0">
              <a:latin typeface="Helvetica"/>
              <a:cs typeface="Helvetica"/>
            </a:endParaRPr>
          </a:p>
          <a:p>
            <a:pPr>
              <a:lnSpc>
                <a:spcPct val="120000"/>
              </a:lnSpc>
            </a:pPr>
            <a:r>
              <a:rPr lang="en-US" sz="12800" dirty="0" smtClean="0">
                <a:latin typeface="Helvetica"/>
                <a:cs typeface="Helvetica"/>
              </a:rPr>
              <a:t>Possible to partner with one of </a:t>
            </a:r>
            <a:r>
              <a:rPr lang="en-US" sz="12800" dirty="0" smtClean="0">
                <a:latin typeface="Helvetica"/>
                <a:cs typeface="Helvetica"/>
              </a:rPr>
              <a:t>locals.</a:t>
            </a:r>
            <a:endParaRPr lang="en-US" sz="12800" dirty="0">
              <a:latin typeface="Helvetica"/>
              <a:cs typeface="Helvetica"/>
            </a:endParaRPr>
          </a:p>
          <a:p>
            <a:pPr>
              <a:lnSpc>
                <a:spcPct val="120000"/>
              </a:lnSpc>
            </a:pPr>
            <a:endParaRPr lang="en-US" sz="12800" dirty="0" smtClean="0">
              <a:latin typeface="Helvetica"/>
              <a:cs typeface="Helvetica"/>
            </a:endParaRPr>
          </a:p>
          <a:p>
            <a:pPr>
              <a:lnSpc>
                <a:spcPct val="120000"/>
              </a:lnSpc>
            </a:pPr>
            <a:endParaRPr lang="en-US" sz="12800" dirty="0" smtClean="0">
              <a:latin typeface="Helvetica"/>
              <a:cs typeface="Helvetica"/>
            </a:endParaRPr>
          </a:p>
          <a:p>
            <a:pPr>
              <a:lnSpc>
                <a:spcPct val="120000"/>
              </a:lnSpc>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34548848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92"/>
            <a:ext cx="8229600" cy="752020"/>
          </a:xfrm>
        </p:spPr>
        <p:txBody>
          <a:bodyPr>
            <a:normAutofit fontScale="90000"/>
          </a:bodyPr>
          <a:lstStyle/>
          <a:p>
            <a:pPr lvl="0"/>
            <a:r>
              <a:rPr lang="en-US" sz="4000" b="1" dirty="0" smtClean="0">
                <a:solidFill>
                  <a:srgbClr val="660066"/>
                </a:solidFill>
                <a:latin typeface="Helvetica"/>
                <a:cs typeface="Helvetica"/>
              </a:rPr>
              <a:t/>
            </a:r>
            <a:br>
              <a:rPr lang="en-US" sz="4000" b="1" dirty="0" smtClean="0">
                <a:solidFill>
                  <a:srgbClr val="660066"/>
                </a:solidFill>
                <a:latin typeface="Helvetica"/>
                <a:cs typeface="Helvetica"/>
              </a:rPr>
            </a:br>
            <a:r>
              <a:rPr lang="en-US" b="1" dirty="0" smtClean="0">
                <a:solidFill>
                  <a:srgbClr val="660066"/>
                </a:solidFill>
                <a:latin typeface="Helvetica"/>
                <a:cs typeface="Helvetica"/>
              </a:rPr>
              <a:t>Recommendations:</a:t>
            </a:r>
            <a:br>
              <a:rPr lang="en-US" b="1" dirty="0" smtClean="0">
                <a:solidFill>
                  <a:srgbClr val="660066"/>
                </a:solidFill>
                <a:latin typeface="Helvetica"/>
                <a:cs typeface="Helvetica"/>
              </a:rPr>
            </a:br>
            <a:r>
              <a:rPr lang="en-US" b="1" dirty="0" smtClean="0">
                <a:solidFill>
                  <a:srgbClr val="660066"/>
                </a:solidFill>
                <a:latin typeface="Helvetica"/>
                <a:cs typeface="Helvetica"/>
              </a:rPr>
              <a:t>Build a New Site</a:t>
            </a:r>
            <a:endParaRPr lang="en-US" b="1" dirty="0">
              <a:solidFill>
                <a:srgbClr val="660066"/>
              </a:solidFill>
              <a:latin typeface="Helvetica"/>
              <a:cs typeface="Helvetica"/>
            </a:endParaRPr>
          </a:p>
        </p:txBody>
      </p:sp>
      <p:sp>
        <p:nvSpPr>
          <p:cNvPr id="3" name="Content Placeholder 2"/>
          <p:cNvSpPr>
            <a:spLocks noGrp="1"/>
          </p:cNvSpPr>
          <p:nvPr>
            <p:ph idx="1"/>
          </p:nvPr>
        </p:nvSpPr>
        <p:spPr>
          <a:xfrm>
            <a:off x="216907" y="1715763"/>
            <a:ext cx="8747618" cy="4358571"/>
          </a:xfrm>
        </p:spPr>
        <p:txBody>
          <a:bodyPr>
            <a:normAutofit/>
          </a:bodyPr>
          <a:lstStyle/>
          <a:p>
            <a:r>
              <a:rPr lang="en-US" dirty="0">
                <a:latin typeface="Helvetica"/>
                <a:cs typeface="Helvetica"/>
              </a:rPr>
              <a:t>Create a new site with reorganized, consolidated, updated, contextualized content along lines of the NOI model.</a:t>
            </a:r>
          </a:p>
          <a:p>
            <a:r>
              <a:rPr lang="en-US" dirty="0">
                <a:latin typeface="Helvetica"/>
                <a:cs typeface="Helvetica"/>
              </a:rPr>
              <a:t>Add a more formal Learning Management System (LMS) to allow for tracking and certification for online courses, as needed.</a:t>
            </a:r>
          </a:p>
          <a:p>
            <a:r>
              <a:rPr lang="en-US" i="1" dirty="0">
                <a:latin typeface="Helvetica"/>
                <a:cs typeface="Helvetica"/>
              </a:rPr>
              <a:t>Explore options and phases in handout.</a:t>
            </a:r>
          </a:p>
          <a:p>
            <a:pPr>
              <a:lnSpc>
                <a:spcPct val="120000"/>
              </a:lnSpc>
            </a:pPr>
            <a:endParaRPr lang="en-US" sz="12800" dirty="0" smtClean="0">
              <a:latin typeface="Helvetica"/>
              <a:cs typeface="Helvetica"/>
            </a:endParaRPr>
          </a:p>
          <a:p>
            <a:endParaRPr lang="en-US" sz="12800" dirty="0" smtClean="0">
              <a:latin typeface="Helvetica"/>
              <a:cs typeface="Helvetica"/>
            </a:endParaRPr>
          </a:p>
          <a:p>
            <a:endParaRPr lang="en-US" sz="6600"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7343856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b="1" dirty="0" smtClean="0">
                <a:solidFill>
                  <a:srgbClr val="660066"/>
                </a:solidFill>
                <a:latin typeface="Helvetica"/>
                <a:cs typeface="Helvetica"/>
              </a:rPr>
              <a:t/>
            </a:r>
            <a:br>
              <a:rPr lang="en-US" sz="4000" b="1" dirty="0" smtClean="0">
                <a:solidFill>
                  <a:srgbClr val="660066"/>
                </a:solidFill>
                <a:latin typeface="Helvetica"/>
                <a:cs typeface="Helvetica"/>
              </a:rPr>
            </a:br>
            <a:r>
              <a:rPr lang="en-US" b="1" dirty="0" smtClean="0">
                <a:solidFill>
                  <a:srgbClr val="660066"/>
                </a:solidFill>
                <a:latin typeface="Helvetica"/>
                <a:cs typeface="Helvetica"/>
              </a:rPr>
              <a:t>Recommendations:</a:t>
            </a:r>
            <a:br>
              <a:rPr lang="en-US" b="1" dirty="0" smtClean="0">
                <a:solidFill>
                  <a:srgbClr val="660066"/>
                </a:solidFill>
                <a:latin typeface="Helvetica"/>
                <a:cs typeface="Helvetica"/>
              </a:rPr>
            </a:br>
            <a:r>
              <a:rPr lang="en-US" b="1" dirty="0" smtClean="0">
                <a:solidFill>
                  <a:srgbClr val="660066"/>
                </a:solidFill>
                <a:latin typeface="Helvetica"/>
                <a:cs typeface="Helvetica"/>
              </a:rPr>
              <a:t>Reorganize Content</a:t>
            </a:r>
            <a:br>
              <a:rPr lang="en-US" b="1" dirty="0" smtClean="0">
                <a:solidFill>
                  <a:srgbClr val="660066"/>
                </a:solidFill>
                <a:latin typeface="Helvetica"/>
                <a:cs typeface="Helvetica"/>
              </a:rPr>
            </a:br>
            <a:endParaRPr lang="en-US" b="1" dirty="0">
              <a:solidFill>
                <a:srgbClr val="660066"/>
              </a:solidFill>
              <a:latin typeface="Helvetica"/>
              <a:cs typeface="Helvetica"/>
            </a:endParaRPr>
          </a:p>
        </p:txBody>
      </p:sp>
      <p:sp>
        <p:nvSpPr>
          <p:cNvPr id="3" name="Content Placeholder 2"/>
          <p:cNvSpPr>
            <a:spLocks noGrp="1"/>
          </p:cNvSpPr>
          <p:nvPr>
            <p:ph idx="1"/>
          </p:nvPr>
        </p:nvSpPr>
        <p:spPr>
          <a:xfrm>
            <a:off x="216907" y="1715763"/>
            <a:ext cx="8747618" cy="4358571"/>
          </a:xfrm>
        </p:spPr>
        <p:txBody>
          <a:bodyPr>
            <a:normAutofit fontScale="25000" lnSpcReduction="20000"/>
          </a:bodyPr>
          <a:lstStyle/>
          <a:p>
            <a:pPr>
              <a:lnSpc>
                <a:spcPct val="120000"/>
              </a:lnSpc>
            </a:pPr>
            <a:r>
              <a:rPr lang="en-US" sz="12800" dirty="0" smtClean="0">
                <a:latin typeface="Helvetica"/>
                <a:cs typeface="Helvetica"/>
              </a:rPr>
              <a:t>Organize content according to a user-centered approach rather than organizational structure, making it easier to find content in multiple </a:t>
            </a:r>
            <a:r>
              <a:rPr lang="en-US" sz="12800" dirty="0" smtClean="0">
                <a:latin typeface="Helvetica"/>
                <a:cs typeface="Helvetica"/>
              </a:rPr>
              <a:t>categories.</a:t>
            </a:r>
            <a:endParaRPr lang="en-US" sz="12800" dirty="0" smtClean="0">
              <a:latin typeface="Helvetica"/>
              <a:cs typeface="Helvetica"/>
            </a:endParaRPr>
          </a:p>
          <a:p>
            <a:pPr>
              <a:lnSpc>
                <a:spcPct val="120000"/>
              </a:lnSpc>
            </a:pPr>
            <a:r>
              <a:rPr lang="en-US" sz="12800" dirty="0" smtClean="0">
                <a:latin typeface="Helvetica"/>
                <a:cs typeface="Helvetica"/>
              </a:rPr>
              <a:t>Package content along lines of the “</a:t>
            </a:r>
            <a:r>
              <a:rPr lang="en-US" sz="12800" dirty="0">
                <a:latin typeface="Helvetica"/>
                <a:cs typeface="Helvetica"/>
              </a:rPr>
              <a:t>NOI Model”</a:t>
            </a:r>
            <a:r>
              <a:rPr lang="en-US" sz="12800" dirty="0" smtClean="0">
                <a:latin typeface="Helvetica"/>
                <a:cs typeface="Helvetica"/>
              </a:rPr>
              <a:t>: introductory copy, video, or narrated PowerPoint provides </a:t>
            </a:r>
            <a:r>
              <a:rPr lang="en-US" sz="12800" dirty="0">
                <a:latin typeface="Helvetica"/>
                <a:cs typeface="Helvetica"/>
              </a:rPr>
              <a:t>context to </a:t>
            </a:r>
            <a:r>
              <a:rPr lang="en-US" sz="12800" dirty="0" smtClean="0">
                <a:latin typeface="Helvetica"/>
                <a:cs typeface="Helvetica"/>
              </a:rPr>
              <a:t>materials.</a:t>
            </a:r>
            <a:endParaRPr lang="en-US" sz="12800" dirty="0" smtClean="0">
              <a:latin typeface="Helvetica"/>
              <a:cs typeface="Helvetica"/>
            </a:endParaRPr>
          </a:p>
          <a:p>
            <a:pPr>
              <a:lnSpc>
                <a:spcPct val="120000"/>
              </a:lnSpc>
            </a:pPr>
            <a:r>
              <a:rPr lang="en-US" sz="12800" dirty="0">
                <a:latin typeface="Helvetica"/>
                <a:cs typeface="Helvetica"/>
              </a:rPr>
              <a:t>Combine LAJ and BOLD sites to make all resources available in one </a:t>
            </a:r>
            <a:r>
              <a:rPr lang="en-US" sz="12800" dirty="0" smtClean="0">
                <a:latin typeface="Helvetica"/>
                <a:cs typeface="Helvetica"/>
              </a:rPr>
              <a:t>place.</a:t>
            </a:r>
            <a:endParaRPr lang="en-US" sz="12800" dirty="0">
              <a:latin typeface="Helvetica"/>
              <a:cs typeface="Helvetica"/>
            </a:endParaRPr>
          </a:p>
          <a:p>
            <a:pPr>
              <a:lnSpc>
                <a:spcPct val="120000"/>
              </a:lnSpc>
            </a:pPr>
            <a:endParaRPr lang="en-US" sz="12800" dirty="0" smtClean="0">
              <a:latin typeface="Helvetica"/>
              <a:cs typeface="Helvetica"/>
            </a:endParaRPr>
          </a:p>
          <a:p>
            <a:endParaRPr lang="en-US" sz="12800" dirty="0" smtClean="0">
              <a:latin typeface="Helvetica"/>
              <a:cs typeface="Helvetica"/>
            </a:endParaRPr>
          </a:p>
          <a:p>
            <a:endParaRPr lang="en-US" sz="6600"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8347369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b="1" dirty="0" smtClean="0">
                <a:solidFill>
                  <a:srgbClr val="660066"/>
                </a:solidFill>
                <a:latin typeface="Helvetica"/>
                <a:cs typeface="Helvetica"/>
              </a:rPr>
              <a:t/>
            </a:r>
            <a:br>
              <a:rPr lang="en-US" sz="4000" b="1" dirty="0" smtClean="0">
                <a:solidFill>
                  <a:srgbClr val="660066"/>
                </a:solidFill>
                <a:latin typeface="Helvetica"/>
                <a:cs typeface="Helvetica"/>
              </a:rPr>
            </a:br>
            <a:r>
              <a:rPr lang="en-US" b="1" dirty="0" smtClean="0">
                <a:solidFill>
                  <a:srgbClr val="660066"/>
                </a:solidFill>
                <a:latin typeface="Helvetica"/>
                <a:cs typeface="Helvetica"/>
              </a:rPr>
              <a:t>Recommendations:</a:t>
            </a:r>
            <a:br>
              <a:rPr lang="en-US" b="1" dirty="0" smtClean="0">
                <a:solidFill>
                  <a:srgbClr val="660066"/>
                </a:solidFill>
                <a:latin typeface="Helvetica"/>
                <a:cs typeface="Helvetica"/>
              </a:rPr>
            </a:br>
            <a:r>
              <a:rPr lang="en-US" b="1" dirty="0" smtClean="0">
                <a:solidFill>
                  <a:srgbClr val="660066"/>
                </a:solidFill>
                <a:latin typeface="Helvetica"/>
                <a:cs typeface="Helvetica"/>
              </a:rPr>
              <a:t>Reorganize Content</a:t>
            </a:r>
            <a:br>
              <a:rPr lang="en-US" b="1" dirty="0" smtClean="0">
                <a:solidFill>
                  <a:srgbClr val="660066"/>
                </a:solidFill>
                <a:latin typeface="Helvetica"/>
                <a:cs typeface="Helvetica"/>
              </a:rPr>
            </a:br>
            <a:endParaRPr lang="en-US" b="1" dirty="0">
              <a:solidFill>
                <a:srgbClr val="660066"/>
              </a:solidFill>
              <a:latin typeface="Helvetica"/>
              <a:cs typeface="Helvetica"/>
            </a:endParaRPr>
          </a:p>
        </p:txBody>
      </p:sp>
      <p:sp>
        <p:nvSpPr>
          <p:cNvPr id="3" name="Content Placeholder 2"/>
          <p:cNvSpPr>
            <a:spLocks noGrp="1"/>
          </p:cNvSpPr>
          <p:nvPr>
            <p:ph idx="1"/>
          </p:nvPr>
        </p:nvSpPr>
        <p:spPr>
          <a:xfrm>
            <a:off x="216907" y="1715763"/>
            <a:ext cx="8747618" cy="4358571"/>
          </a:xfrm>
        </p:spPr>
        <p:txBody>
          <a:bodyPr>
            <a:normAutofit fontScale="25000" lnSpcReduction="20000"/>
          </a:bodyPr>
          <a:lstStyle/>
          <a:p>
            <a:pPr>
              <a:lnSpc>
                <a:spcPct val="120000"/>
              </a:lnSpc>
              <a:spcBef>
                <a:spcPts val="0"/>
              </a:spcBef>
              <a:defRPr/>
            </a:pPr>
            <a:r>
              <a:rPr lang="en-US" sz="12800" b="1" dirty="0" smtClean="0">
                <a:latin typeface="Helvetica"/>
                <a:cs typeface="Helvetica"/>
              </a:rPr>
              <a:t>Toolbox</a:t>
            </a:r>
            <a:r>
              <a:rPr lang="en-US" sz="12800" dirty="0" smtClean="0">
                <a:latin typeface="Helvetica"/>
                <a:cs typeface="Helvetica"/>
              </a:rPr>
              <a:t>: </a:t>
            </a:r>
            <a:r>
              <a:rPr lang="en-US" sz="12800" dirty="0">
                <a:latin typeface="Helvetica"/>
                <a:cs typeface="Helvetica"/>
              </a:rPr>
              <a:t>Training and educational materials in a variety of formats (</a:t>
            </a:r>
            <a:r>
              <a:rPr lang="en-US" sz="12800" dirty="0" smtClean="0">
                <a:latin typeface="Helvetica"/>
                <a:cs typeface="Helvetica"/>
              </a:rPr>
              <a:t>Word, </a:t>
            </a:r>
            <a:r>
              <a:rPr lang="en-US" sz="12800" dirty="0">
                <a:latin typeface="Helvetica"/>
                <a:cs typeface="Helvetica"/>
              </a:rPr>
              <a:t>PDF, PPTs, videos, etc.</a:t>
            </a:r>
            <a:r>
              <a:rPr lang="en-US" sz="12800" dirty="0" smtClean="0">
                <a:latin typeface="Helvetica"/>
                <a:cs typeface="Helvetica"/>
              </a:rPr>
              <a:t>).</a:t>
            </a:r>
            <a:endParaRPr lang="en-US" sz="12800" dirty="0">
              <a:latin typeface="Helvetica"/>
              <a:cs typeface="Helvetica"/>
            </a:endParaRPr>
          </a:p>
          <a:p>
            <a:pPr lvl="0">
              <a:lnSpc>
                <a:spcPct val="120000"/>
              </a:lnSpc>
            </a:pPr>
            <a:r>
              <a:rPr lang="en-US" sz="12800" b="1" dirty="0">
                <a:latin typeface="Helvetica"/>
                <a:cs typeface="Helvetica"/>
              </a:rPr>
              <a:t>BOLD Center</a:t>
            </a:r>
            <a:r>
              <a:rPr lang="en-US" sz="12800" dirty="0">
                <a:latin typeface="Helvetica"/>
                <a:cs typeface="Helvetica"/>
              </a:rPr>
              <a:t>: Information about BOLD leadership development programs and </a:t>
            </a:r>
            <a:r>
              <a:rPr lang="en-US" sz="12800" dirty="0" smtClean="0">
                <a:latin typeface="Helvetica"/>
                <a:cs typeface="Helvetica"/>
              </a:rPr>
              <a:t>educational </a:t>
            </a:r>
            <a:r>
              <a:rPr lang="en-US" sz="12800" dirty="0">
                <a:latin typeface="Helvetica"/>
                <a:cs typeface="Helvetica"/>
              </a:rPr>
              <a:t>and training </a:t>
            </a:r>
            <a:r>
              <a:rPr lang="en-US" sz="12800" dirty="0" smtClean="0">
                <a:latin typeface="Helvetica"/>
                <a:cs typeface="Helvetica"/>
              </a:rPr>
              <a:t>materials.</a:t>
            </a:r>
            <a:endParaRPr lang="en-US" sz="12800" dirty="0">
              <a:latin typeface="Helvetica"/>
              <a:cs typeface="Helvetica"/>
            </a:endParaRPr>
          </a:p>
          <a:p>
            <a:pPr lvl="0">
              <a:lnSpc>
                <a:spcPct val="120000"/>
              </a:lnSpc>
            </a:pPr>
            <a:r>
              <a:rPr lang="en-US" sz="12800" b="1" dirty="0" smtClean="0">
                <a:latin typeface="Helvetica"/>
                <a:cs typeface="Helvetica"/>
              </a:rPr>
              <a:t>Upcoming Trainings: </a:t>
            </a:r>
            <a:r>
              <a:rPr lang="en-US" sz="12800" dirty="0" smtClean="0">
                <a:latin typeface="Helvetica"/>
                <a:cs typeface="Helvetica"/>
              </a:rPr>
              <a:t>List of upcoming trainings, retreats, conferences - could change to Online Training when </a:t>
            </a:r>
            <a:r>
              <a:rPr lang="en-US" sz="12800" dirty="0" smtClean="0">
                <a:latin typeface="Helvetica"/>
                <a:cs typeface="Helvetica"/>
              </a:rPr>
              <a:t>available.</a:t>
            </a:r>
            <a:endParaRPr lang="en-US" sz="12800" dirty="0" smtClean="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8163932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b="1" dirty="0" smtClean="0">
                <a:solidFill>
                  <a:srgbClr val="660066"/>
                </a:solidFill>
                <a:latin typeface="Helvetica"/>
                <a:cs typeface="Helvetica"/>
              </a:rPr>
              <a:t/>
            </a:r>
            <a:br>
              <a:rPr lang="en-US" sz="4000" b="1" dirty="0" smtClean="0">
                <a:solidFill>
                  <a:srgbClr val="660066"/>
                </a:solidFill>
                <a:latin typeface="Helvetica"/>
                <a:cs typeface="Helvetica"/>
              </a:rPr>
            </a:br>
            <a:r>
              <a:rPr lang="en-US" b="1" dirty="0" smtClean="0">
                <a:solidFill>
                  <a:srgbClr val="660066"/>
                </a:solidFill>
                <a:latin typeface="Helvetica"/>
                <a:cs typeface="Helvetica"/>
              </a:rPr>
              <a:t>Recommendations:</a:t>
            </a:r>
            <a:br>
              <a:rPr lang="en-US" b="1" dirty="0" smtClean="0">
                <a:solidFill>
                  <a:srgbClr val="660066"/>
                </a:solidFill>
                <a:latin typeface="Helvetica"/>
                <a:cs typeface="Helvetica"/>
              </a:rPr>
            </a:br>
            <a:r>
              <a:rPr lang="en-US" b="1" dirty="0" smtClean="0">
                <a:solidFill>
                  <a:srgbClr val="660066"/>
                </a:solidFill>
                <a:latin typeface="Helvetica"/>
                <a:cs typeface="Helvetica"/>
              </a:rPr>
              <a:t>Reorganize Content</a:t>
            </a:r>
            <a:br>
              <a:rPr lang="en-US" b="1" dirty="0" smtClean="0">
                <a:solidFill>
                  <a:srgbClr val="660066"/>
                </a:solidFill>
                <a:latin typeface="Helvetica"/>
                <a:cs typeface="Helvetica"/>
              </a:rPr>
            </a:br>
            <a:endParaRPr lang="en-US" b="1" dirty="0">
              <a:solidFill>
                <a:srgbClr val="660066"/>
              </a:solidFill>
              <a:latin typeface="Helvetica"/>
              <a:cs typeface="Helvetica"/>
            </a:endParaRPr>
          </a:p>
        </p:txBody>
      </p:sp>
      <p:sp>
        <p:nvSpPr>
          <p:cNvPr id="3" name="Content Placeholder 2"/>
          <p:cNvSpPr>
            <a:spLocks noGrp="1"/>
          </p:cNvSpPr>
          <p:nvPr>
            <p:ph idx="1"/>
          </p:nvPr>
        </p:nvSpPr>
        <p:spPr>
          <a:xfrm>
            <a:off x="216907" y="1715763"/>
            <a:ext cx="8747618" cy="4358571"/>
          </a:xfrm>
        </p:spPr>
        <p:txBody>
          <a:bodyPr>
            <a:normAutofit fontScale="25000" lnSpcReduction="20000"/>
          </a:bodyPr>
          <a:lstStyle/>
          <a:p>
            <a:pPr lvl="0">
              <a:lnSpc>
                <a:spcPct val="120000"/>
              </a:lnSpc>
            </a:pPr>
            <a:r>
              <a:rPr lang="en-US" sz="12800" b="1" dirty="0" smtClean="0">
                <a:latin typeface="Helvetica"/>
                <a:cs typeface="Helvetica"/>
              </a:rPr>
              <a:t>Learning Communities: </a:t>
            </a:r>
            <a:r>
              <a:rPr lang="en-US" sz="12800" dirty="0">
                <a:latin typeface="Helvetica"/>
                <a:cs typeface="Helvetica"/>
              </a:rPr>
              <a:t>D</a:t>
            </a:r>
            <a:r>
              <a:rPr lang="en-US" sz="12800" dirty="0" smtClean="0">
                <a:latin typeface="Helvetica"/>
                <a:cs typeface="Helvetica"/>
              </a:rPr>
              <a:t>iscussions</a:t>
            </a:r>
            <a:r>
              <a:rPr lang="en-US" sz="12800" dirty="0">
                <a:latin typeface="Helvetica"/>
                <a:cs typeface="Helvetica"/>
              </a:rPr>
              <a:t>, </a:t>
            </a:r>
            <a:r>
              <a:rPr lang="en-US" sz="12800" dirty="0" smtClean="0">
                <a:latin typeface="Helvetica"/>
                <a:cs typeface="Helvetica"/>
              </a:rPr>
              <a:t>forums, other online communities </a:t>
            </a:r>
            <a:r>
              <a:rPr lang="en-US" sz="12800" dirty="0">
                <a:latin typeface="Helvetica"/>
                <a:cs typeface="Helvetica"/>
              </a:rPr>
              <a:t>of </a:t>
            </a:r>
            <a:r>
              <a:rPr lang="en-US" sz="12800" dirty="0" smtClean="0">
                <a:latin typeface="Helvetica"/>
                <a:cs typeface="Helvetica"/>
              </a:rPr>
              <a:t>practice.</a:t>
            </a:r>
            <a:endParaRPr lang="en-US" sz="12800" dirty="0">
              <a:latin typeface="Helvetica"/>
              <a:cs typeface="Helvetica"/>
            </a:endParaRPr>
          </a:p>
          <a:p>
            <a:pPr lvl="0">
              <a:lnSpc>
                <a:spcPct val="120000"/>
              </a:lnSpc>
            </a:pPr>
            <a:r>
              <a:rPr lang="en-US" sz="12800" b="1" dirty="0" smtClean="0">
                <a:latin typeface="Helvetica"/>
                <a:cs typeface="Helvetica"/>
              </a:rPr>
              <a:t>About: </a:t>
            </a:r>
            <a:r>
              <a:rPr lang="en-US" sz="12800" dirty="0">
                <a:latin typeface="Helvetica"/>
                <a:cs typeface="Helvetica"/>
              </a:rPr>
              <a:t>L</a:t>
            </a:r>
            <a:r>
              <a:rPr lang="en-US" sz="12800" dirty="0" smtClean="0">
                <a:latin typeface="Helvetica"/>
                <a:cs typeface="Helvetica"/>
              </a:rPr>
              <a:t>inks </a:t>
            </a:r>
            <a:r>
              <a:rPr lang="en-US" sz="12800" dirty="0">
                <a:latin typeface="Helvetica"/>
                <a:cs typeface="Helvetica"/>
              </a:rPr>
              <a:t>to </a:t>
            </a:r>
            <a:r>
              <a:rPr lang="en-US" sz="12800" dirty="0" smtClean="0">
                <a:latin typeface="Helvetica"/>
                <a:cs typeface="Helvetica"/>
              </a:rPr>
              <a:t>LAJ </a:t>
            </a:r>
            <a:r>
              <a:rPr lang="en-US" sz="12800" dirty="0">
                <a:latin typeface="Helvetica"/>
                <a:cs typeface="Helvetica"/>
              </a:rPr>
              <a:t>Guidebook, Leadership Standards, and contact info for </a:t>
            </a:r>
            <a:r>
              <a:rPr lang="en-US" sz="12800" dirty="0" smtClean="0">
                <a:latin typeface="Helvetica"/>
                <a:cs typeface="Helvetica"/>
              </a:rPr>
              <a:t>departments and </a:t>
            </a:r>
            <a:r>
              <a:rPr lang="en-US" sz="12800" dirty="0">
                <a:latin typeface="Helvetica"/>
                <a:cs typeface="Helvetica"/>
              </a:rPr>
              <a:t>other relevant </a:t>
            </a:r>
            <a:r>
              <a:rPr lang="en-US" sz="12800" dirty="0" smtClean="0">
                <a:latin typeface="Helvetica"/>
                <a:cs typeface="Helvetica"/>
              </a:rPr>
              <a:t>staff.</a:t>
            </a:r>
            <a:endParaRPr lang="en-US" sz="12800" dirty="0">
              <a:latin typeface="Helvetica"/>
              <a:cs typeface="Helvetica"/>
            </a:endParaRPr>
          </a:p>
          <a:p>
            <a:pPr>
              <a:lnSpc>
                <a:spcPct val="120000"/>
              </a:lnSpc>
            </a:pPr>
            <a:endParaRPr lang="en-US" sz="12800" dirty="0" smtClean="0">
              <a:latin typeface="Helvetica"/>
              <a:cs typeface="Helvetica"/>
            </a:endParaRPr>
          </a:p>
          <a:p>
            <a:endParaRPr lang="en-US" sz="12800" dirty="0" smtClean="0">
              <a:latin typeface="Helvetica"/>
              <a:cs typeface="Helvetica"/>
            </a:endParaRPr>
          </a:p>
          <a:p>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12523353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86"/>
            <a:ext cx="8229600" cy="952185"/>
          </a:xfrm>
        </p:spPr>
        <p:txBody>
          <a:bodyPr>
            <a:noAutofit/>
          </a:bodyPr>
          <a:lstStyle/>
          <a:p>
            <a:pPr lvl="0"/>
            <a:r>
              <a:rPr lang="en-US" sz="4000" b="1" dirty="0" smtClean="0">
                <a:solidFill>
                  <a:srgbClr val="660066"/>
                </a:solidFill>
                <a:latin typeface="Helvetica"/>
                <a:cs typeface="Helvetica"/>
              </a:rPr>
              <a:t>Recommendations: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Site Architecture</a:t>
            </a:r>
            <a:endParaRPr lang="en-US" sz="4000" b="1" dirty="0">
              <a:solidFill>
                <a:srgbClr val="660066"/>
              </a:solidFill>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3" name="Picture 2" descr="Homep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705" y="1359301"/>
            <a:ext cx="7273410" cy="5498698"/>
          </a:xfrm>
          <a:prstGeom prst="rect">
            <a:avLst/>
          </a:prstGeom>
        </p:spPr>
      </p:pic>
      <p:sp>
        <p:nvSpPr>
          <p:cNvPr id="11" name="Right Brace 10"/>
          <p:cNvSpPr/>
          <p:nvPr/>
        </p:nvSpPr>
        <p:spPr>
          <a:xfrm>
            <a:off x="936171" y="4414520"/>
            <a:ext cx="304800" cy="822960"/>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8" name="TextBox 7"/>
          <p:cNvSpPr txBox="1"/>
          <p:nvPr/>
        </p:nvSpPr>
        <p:spPr>
          <a:xfrm>
            <a:off x="21121" y="4588523"/>
            <a:ext cx="1338180" cy="461665"/>
          </a:xfrm>
          <a:prstGeom prst="rect">
            <a:avLst/>
          </a:prstGeom>
          <a:noFill/>
        </p:spPr>
        <p:txBody>
          <a:bodyPr wrap="square" rtlCol="0">
            <a:spAutoFit/>
          </a:bodyPr>
          <a:lstStyle/>
          <a:p>
            <a:r>
              <a:rPr lang="en-US" sz="1200" dirty="0" smtClean="0">
                <a:solidFill>
                  <a:srgbClr val="660066"/>
                </a:solidFill>
                <a:latin typeface="Helvetica"/>
                <a:cs typeface="Helvetica"/>
              </a:rPr>
              <a:t>Site content </a:t>
            </a:r>
          </a:p>
          <a:p>
            <a:r>
              <a:rPr lang="en-US" sz="1200" dirty="0" smtClean="0">
                <a:solidFill>
                  <a:srgbClr val="660066"/>
                </a:solidFill>
                <a:latin typeface="Helvetica"/>
                <a:cs typeface="Helvetica"/>
              </a:rPr>
              <a:t>organization</a:t>
            </a:r>
            <a:endParaRPr lang="en-US" sz="1200" dirty="0">
              <a:solidFill>
                <a:srgbClr val="660066"/>
              </a:solidFill>
              <a:latin typeface="Helvetica"/>
              <a:cs typeface="Helvetica"/>
            </a:endParaRPr>
          </a:p>
        </p:txBody>
      </p:sp>
      <p:sp>
        <p:nvSpPr>
          <p:cNvPr id="15" name="TextBox 14"/>
          <p:cNvSpPr txBox="1"/>
          <p:nvPr/>
        </p:nvSpPr>
        <p:spPr>
          <a:xfrm>
            <a:off x="8418286" y="181428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13539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255"/>
          </a:xfrm>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Site Architecture</a:t>
            </a: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6" name="Picture 5" descr="toolbo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768" y="1123443"/>
            <a:ext cx="5491347" cy="5498698"/>
          </a:xfrm>
          <a:prstGeom prst="rect">
            <a:avLst/>
          </a:prstGeom>
        </p:spPr>
      </p:pic>
    </p:spTree>
    <p:extLst>
      <p:ext uri="{BB962C8B-B14F-4D97-AF65-F5344CB8AC3E}">
        <p14:creationId xmlns:p14="http://schemas.microsoft.com/office/powerpoint/2010/main" val="41102406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926699"/>
          </a:xfrm>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Site Architecture</a:t>
            </a: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3" name="Picture 2" descr="Toolbox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288" y="1359301"/>
            <a:ext cx="5433256" cy="5382410"/>
          </a:xfrm>
          <a:prstGeom prst="rect">
            <a:avLst/>
          </a:prstGeom>
        </p:spPr>
      </p:pic>
    </p:spTree>
    <p:extLst>
      <p:ext uri="{BB962C8B-B14F-4D97-AF65-F5344CB8AC3E}">
        <p14:creationId xmlns:p14="http://schemas.microsoft.com/office/powerpoint/2010/main" val="29090908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926699"/>
          </a:xfrm>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Site Architecture</a:t>
            </a: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3" name="Picture 2" descr="Toolbox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935" y="1359300"/>
            <a:ext cx="4821837" cy="5498699"/>
          </a:xfrm>
          <a:prstGeom prst="rect">
            <a:avLst/>
          </a:prstGeom>
        </p:spPr>
      </p:pic>
    </p:spTree>
    <p:extLst>
      <p:ext uri="{BB962C8B-B14F-4D97-AF65-F5344CB8AC3E}">
        <p14:creationId xmlns:p14="http://schemas.microsoft.com/office/powerpoint/2010/main" val="38606037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1"/>
            <a:ext cx="8229600" cy="740900"/>
          </a:xfrm>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Site Architecture</a:t>
            </a: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3" name="Picture 2" descr="Toolbox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2457" y="1359301"/>
            <a:ext cx="5059613" cy="5498698"/>
          </a:xfrm>
          <a:prstGeom prst="rect">
            <a:avLst/>
          </a:prstGeom>
        </p:spPr>
      </p:pic>
    </p:spTree>
    <p:extLst>
      <p:ext uri="{BB962C8B-B14F-4D97-AF65-F5344CB8AC3E}">
        <p14:creationId xmlns:p14="http://schemas.microsoft.com/office/powerpoint/2010/main" val="21265990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0933"/>
          </a:xfrm>
        </p:spPr>
        <p:txBody>
          <a:bodyPr>
            <a:normAutofit fontScale="90000"/>
          </a:bodyPr>
          <a:lstStyle/>
          <a:p>
            <a:r>
              <a:rPr lang="en-US" b="1" dirty="0" smtClean="0"/>
              <a:t/>
            </a:r>
            <a:br>
              <a:rPr lang="en-US" b="1" dirty="0" smtClean="0"/>
            </a:br>
            <a:r>
              <a:rPr lang="en-US" b="1" dirty="0" smtClean="0">
                <a:solidFill>
                  <a:srgbClr val="660066"/>
                </a:solidFill>
                <a:latin typeface="Helvetica"/>
                <a:cs typeface="Helvetica"/>
              </a:rPr>
              <a:t>Outcome</a:t>
            </a:r>
            <a:br>
              <a:rPr lang="en-US" b="1" dirty="0" smtClean="0">
                <a:solidFill>
                  <a:srgbClr val="660066"/>
                </a:solidFill>
                <a:latin typeface="Helvetica"/>
                <a:cs typeface="Helvetica"/>
              </a:rPr>
            </a:br>
            <a:endParaRPr lang="en-US" dirty="0">
              <a:solidFill>
                <a:srgbClr val="660066"/>
              </a:solidFill>
              <a:latin typeface="Helvetica"/>
              <a:cs typeface="Helvetica"/>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latin typeface="Helvetica"/>
                <a:cs typeface="Helvetica"/>
              </a:rPr>
              <a:t>Well-organized, accessible site with materials from sources union wide.</a:t>
            </a:r>
          </a:p>
          <a:p>
            <a:r>
              <a:rPr lang="en-US" dirty="0" smtClean="0">
                <a:latin typeface="Helvetica"/>
                <a:cs typeface="Helvetica"/>
              </a:rPr>
              <a:t>Usage rates go up </a:t>
            </a:r>
            <a:r>
              <a:rPr lang="en-US" dirty="0" smtClean="0">
                <a:latin typeface="Helvetica"/>
                <a:cs typeface="Helvetica"/>
              </a:rPr>
              <a:t>significantly.</a:t>
            </a:r>
            <a:endParaRPr lang="en-US" dirty="0" smtClean="0">
              <a:latin typeface="Helvetica"/>
              <a:cs typeface="Helvetica"/>
            </a:endParaRPr>
          </a:p>
          <a:p>
            <a:r>
              <a:rPr lang="en-US" dirty="0">
                <a:latin typeface="Helvetica"/>
                <a:cs typeface="Helvetica"/>
              </a:rPr>
              <a:t>Site awareness increases </a:t>
            </a:r>
            <a:r>
              <a:rPr lang="en-US" dirty="0" smtClean="0">
                <a:latin typeface="Helvetica"/>
                <a:cs typeface="Helvetica"/>
              </a:rPr>
              <a:t>significantly.</a:t>
            </a:r>
            <a:endParaRPr lang="en-US" dirty="0">
              <a:latin typeface="Helvetica"/>
              <a:cs typeface="Helvetica"/>
            </a:endParaRPr>
          </a:p>
          <a:p>
            <a:r>
              <a:rPr lang="en-US" dirty="0" smtClean="0">
                <a:latin typeface="Helvetica"/>
                <a:cs typeface="Helvetica"/>
              </a:rPr>
              <a:t>More people receive </a:t>
            </a:r>
            <a:r>
              <a:rPr lang="en-US" dirty="0" smtClean="0">
                <a:latin typeface="Helvetica"/>
                <a:cs typeface="Helvetica"/>
              </a:rPr>
              <a:t>training.</a:t>
            </a:r>
            <a:endParaRPr lang="en-US" dirty="0" smtClean="0">
              <a:latin typeface="Helvetica"/>
              <a:cs typeface="Helvetica"/>
            </a:endParaRPr>
          </a:p>
          <a:p>
            <a:r>
              <a:rPr lang="en-US" dirty="0" smtClean="0">
                <a:latin typeface="Helvetica"/>
                <a:cs typeface="Helvetica"/>
              </a:rPr>
              <a:t>High rate of posting and </a:t>
            </a:r>
            <a:r>
              <a:rPr lang="en-US" dirty="0" smtClean="0">
                <a:latin typeface="Helvetica"/>
                <a:cs typeface="Helvetica"/>
              </a:rPr>
              <a:t>sharing.</a:t>
            </a:r>
            <a:endParaRPr lang="en-US" dirty="0" smtClean="0">
              <a:latin typeface="Helvetica"/>
              <a:cs typeface="Helvetica"/>
            </a:endParaRPr>
          </a:p>
          <a:p>
            <a:r>
              <a:rPr lang="en-US" dirty="0" smtClean="0">
                <a:latin typeface="Helvetica"/>
                <a:cs typeface="Helvetica"/>
              </a:rPr>
              <a:t>People at locals benefit from sharing successes and </a:t>
            </a:r>
            <a:r>
              <a:rPr lang="en-US" dirty="0" smtClean="0">
                <a:latin typeface="Helvetica"/>
                <a:cs typeface="Helvetica"/>
              </a:rPr>
              <a:t>curriculum.</a:t>
            </a:r>
            <a:endParaRPr lang="en-US" dirty="0" smtClean="0">
              <a:latin typeface="Helvetica"/>
              <a:cs typeface="Helvetica"/>
            </a:endParaRPr>
          </a:p>
          <a:p>
            <a:pPr marL="0" indent="0">
              <a:buNone/>
            </a:pPr>
            <a:endParaRPr lang="en-US" b="1" dirty="0" smtClean="0">
              <a:latin typeface="Arial"/>
              <a:cs typeface="Arial"/>
            </a:endParaRPr>
          </a:p>
          <a:p>
            <a:endParaRPr lang="en-US" sz="4400"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1811483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926699"/>
          </a:xfrm>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Site Architecture</a:t>
            </a: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3" name="Picture 2" descr="toolbox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999" y="1359300"/>
            <a:ext cx="4698774" cy="5498699"/>
          </a:xfrm>
          <a:prstGeom prst="rect">
            <a:avLst/>
          </a:prstGeom>
        </p:spPr>
      </p:pic>
    </p:spTree>
    <p:extLst>
      <p:ext uri="{BB962C8B-B14F-4D97-AF65-F5344CB8AC3E}">
        <p14:creationId xmlns:p14="http://schemas.microsoft.com/office/powerpoint/2010/main" val="9902143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450"/>
            <a:ext cx="8229600" cy="926699"/>
          </a:xfrm>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Site Architecture</a:t>
            </a: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3" name="Picture 2" descr="toolbox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687" y="1359300"/>
            <a:ext cx="3217278" cy="5498699"/>
          </a:xfrm>
          <a:prstGeom prst="rect">
            <a:avLst/>
          </a:prstGeom>
        </p:spPr>
      </p:pic>
    </p:spTree>
    <p:extLst>
      <p:ext uri="{BB962C8B-B14F-4D97-AF65-F5344CB8AC3E}">
        <p14:creationId xmlns:p14="http://schemas.microsoft.com/office/powerpoint/2010/main" val="9301977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solidFill>
                  <a:srgbClr val="660066"/>
                </a:solidFill>
                <a:latin typeface="Helvetica"/>
                <a:cs typeface="Helvetica"/>
              </a:rPr>
              <a:t>Recommendations: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Online Courses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6" y="1715763"/>
            <a:ext cx="8710803" cy="4358571"/>
          </a:xfrm>
        </p:spPr>
        <p:txBody>
          <a:bodyPr>
            <a:noAutofit/>
          </a:bodyPr>
          <a:lstStyle/>
          <a:p>
            <a:r>
              <a:rPr lang="en-US" dirty="0" smtClean="0">
                <a:latin typeface="Helvetica"/>
                <a:cs typeface="Helvetica"/>
              </a:rPr>
              <a:t>Do we introduce an LMS? </a:t>
            </a:r>
          </a:p>
          <a:p>
            <a:r>
              <a:rPr lang="en-US" dirty="0">
                <a:latin typeface="Helvetica"/>
                <a:cs typeface="Helvetica"/>
              </a:rPr>
              <a:t>I</a:t>
            </a:r>
            <a:r>
              <a:rPr lang="en-US" dirty="0" smtClean="0">
                <a:latin typeface="Helvetica"/>
                <a:cs typeface="Helvetica"/>
              </a:rPr>
              <a:t>nterest </a:t>
            </a:r>
            <a:r>
              <a:rPr lang="en-US" dirty="0">
                <a:latin typeface="Helvetica"/>
                <a:cs typeface="Helvetica"/>
              </a:rPr>
              <a:t>within SEIU for </a:t>
            </a:r>
            <a:r>
              <a:rPr lang="en-US" dirty="0" smtClean="0">
                <a:latin typeface="Helvetica"/>
                <a:cs typeface="Helvetica"/>
              </a:rPr>
              <a:t>comprehensive online </a:t>
            </a:r>
            <a:r>
              <a:rPr lang="en-US" dirty="0">
                <a:latin typeface="Helvetica"/>
                <a:cs typeface="Helvetica"/>
              </a:rPr>
              <a:t>courses </a:t>
            </a:r>
            <a:r>
              <a:rPr lang="en-US" dirty="0" smtClean="0">
                <a:latin typeface="Helvetica"/>
                <a:cs typeface="Helvetica"/>
              </a:rPr>
              <a:t>where progress is measured and reported on, </a:t>
            </a:r>
            <a:r>
              <a:rPr lang="en-US" dirty="0">
                <a:latin typeface="Helvetica"/>
                <a:cs typeface="Helvetica"/>
              </a:rPr>
              <a:t>but not yet much </a:t>
            </a:r>
            <a:r>
              <a:rPr lang="en-US" dirty="0" smtClean="0">
                <a:latin typeface="Helvetica"/>
                <a:cs typeface="Helvetica"/>
              </a:rPr>
              <a:t>demand.</a:t>
            </a:r>
            <a:endParaRPr lang="en-US" dirty="0" smtClean="0">
              <a:latin typeface="Helvetica"/>
              <a:cs typeface="Helvetica"/>
            </a:endParaRPr>
          </a:p>
          <a:p>
            <a:r>
              <a:rPr lang="en-US" dirty="0">
                <a:latin typeface="Helvetica"/>
                <a:cs typeface="Helvetica"/>
              </a:rPr>
              <a:t>I</a:t>
            </a:r>
            <a:r>
              <a:rPr lang="en-US" dirty="0" smtClean="0">
                <a:latin typeface="Helvetica"/>
                <a:cs typeface="Helvetica"/>
              </a:rPr>
              <a:t>ntroduce </a:t>
            </a:r>
            <a:r>
              <a:rPr lang="en-US" dirty="0">
                <a:latin typeface="Helvetica"/>
                <a:cs typeface="Helvetica"/>
              </a:rPr>
              <a:t>a more formal </a:t>
            </a:r>
            <a:r>
              <a:rPr lang="en-US" dirty="0" smtClean="0">
                <a:latin typeface="Helvetica"/>
                <a:cs typeface="Helvetica"/>
              </a:rPr>
              <a:t>LMS that </a:t>
            </a:r>
            <a:r>
              <a:rPr lang="en-US" dirty="0">
                <a:latin typeface="Helvetica"/>
                <a:cs typeface="Helvetica"/>
              </a:rPr>
              <a:t>would allow for </a:t>
            </a:r>
            <a:r>
              <a:rPr lang="en-US" dirty="0" smtClean="0">
                <a:latin typeface="Helvetica"/>
                <a:cs typeface="Helvetica"/>
              </a:rPr>
              <a:t>measured progress and certification as demand </a:t>
            </a:r>
            <a:r>
              <a:rPr lang="en-US" dirty="0" smtClean="0">
                <a:latin typeface="Helvetica"/>
                <a:cs typeface="Helvetica"/>
              </a:rPr>
              <a:t>grows.</a:t>
            </a:r>
            <a:endParaRPr lang="en-US" dirty="0" smtClean="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8636536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Online Courses</a:t>
            </a:r>
          </a:p>
        </p:txBody>
      </p:sp>
      <p:sp>
        <p:nvSpPr>
          <p:cNvPr id="3" name="Content Placeholder 2"/>
          <p:cNvSpPr>
            <a:spLocks noGrp="1"/>
          </p:cNvSpPr>
          <p:nvPr>
            <p:ph idx="1"/>
          </p:nvPr>
        </p:nvSpPr>
        <p:spPr>
          <a:xfrm>
            <a:off x="216906" y="1715763"/>
            <a:ext cx="8710803" cy="4358571"/>
          </a:xfrm>
        </p:spPr>
        <p:txBody>
          <a:bodyPr>
            <a:noAutofit/>
          </a:bodyPr>
          <a:lstStyle/>
          <a:p>
            <a:pPr marL="0" indent="0">
              <a:buNone/>
            </a:pPr>
            <a:r>
              <a:rPr lang="en-US" dirty="0" smtClean="0">
                <a:latin typeface="Helvetica"/>
                <a:cs typeface="Helvetica"/>
              </a:rPr>
              <a:t>In </a:t>
            </a:r>
            <a:r>
              <a:rPr lang="en-US" dirty="0">
                <a:latin typeface="Helvetica"/>
                <a:cs typeface="Helvetica"/>
              </a:rPr>
              <a:t>the </a:t>
            </a:r>
            <a:r>
              <a:rPr lang="en-US" dirty="0" smtClean="0">
                <a:latin typeface="Helvetica"/>
                <a:cs typeface="Helvetica"/>
              </a:rPr>
              <a:t>meantime</a:t>
            </a:r>
            <a:r>
              <a:rPr lang="en-US" dirty="0" smtClean="0">
                <a:latin typeface="Helvetica"/>
                <a:cs typeface="Helvetica"/>
              </a:rPr>
              <a:t>:</a:t>
            </a:r>
          </a:p>
          <a:p>
            <a:r>
              <a:rPr lang="en-US" dirty="0">
                <a:latin typeface="Helvetica"/>
                <a:cs typeface="Helvetica"/>
              </a:rPr>
              <a:t>C</a:t>
            </a:r>
            <a:r>
              <a:rPr lang="en-US" dirty="0" smtClean="0">
                <a:latin typeface="Helvetica"/>
                <a:cs typeface="Helvetica"/>
              </a:rPr>
              <a:t>ontinue </a:t>
            </a:r>
            <a:r>
              <a:rPr lang="en-US" dirty="0">
                <a:latin typeface="Helvetica"/>
                <a:cs typeface="Helvetica"/>
              </a:rPr>
              <a:t>to research best LMS options for SEIU, possible </a:t>
            </a:r>
            <a:r>
              <a:rPr lang="en-US" dirty="0" smtClean="0">
                <a:latin typeface="Helvetica"/>
                <a:cs typeface="Helvetica"/>
              </a:rPr>
              <a:t>partnerships.</a:t>
            </a:r>
            <a:endParaRPr lang="en-US" dirty="0" smtClean="0">
              <a:latin typeface="Helvetica"/>
              <a:cs typeface="Helvetica"/>
            </a:endParaRPr>
          </a:p>
          <a:p>
            <a:r>
              <a:rPr lang="en-US" dirty="0" smtClean="0">
                <a:latin typeface="Helvetica"/>
                <a:cs typeface="Helvetica"/>
              </a:rPr>
              <a:t>Begin with the “NOI </a:t>
            </a:r>
            <a:r>
              <a:rPr lang="en-US" dirty="0" smtClean="0">
                <a:latin typeface="Helvetica"/>
                <a:cs typeface="Helvetica"/>
              </a:rPr>
              <a:t>Model.”</a:t>
            </a:r>
            <a:endParaRPr lang="en-US" dirty="0">
              <a:latin typeface="Helvetica"/>
              <a:cs typeface="Helvetica"/>
            </a:endParaRPr>
          </a:p>
          <a:p>
            <a:pPr lvl="0"/>
            <a:r>
              <a:rPr lang="en-US" dirty="0" smtClean="0">
                <a:latin typeface="Helvetica"/>
                <a:cs typeface="Helvetica"/>
              </a:rPr>
              <a:t>Explore other forms of measurement, including follow</a:t>
            </a:r>
            <a:r>
              <a:rPr lang="en-US" dirty="0">
                <a:latin typeface="Helvetica"/>
                <a:cs typeface="Helvetica"/>
              </a:rPr>
              <a:t>-up questions via </a:t>
            </a:r>
            <a:r>
              <a:rPr lang="en-US" dirty="0" smtClean="0">
                <a:latin typeface="Helvetica"/>
                <a:cs typeface="Helvetica"/>
              </a:rPr>
              <a:t>email, commenting capabilities, tracking of videos watched and documents </a:t>
            </a:r>
            <a:r>
              <a:rPr lang="en-US" dirty="0" smtClean="0">
                <a:latin typeface="Helvetica"/>
                <a:cs typeface="Helvetica"/>
              </a:rPr>
              <a:t>downloaded.</a:t>
            </a:r>
            <a:endParaRPr lang="en-US"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12532686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solidFill>
                  <a:srgbClr val="660066"/>
                </a:solidFill>
                <a:latin typeface="Helvetica"/>
                <a:cs typeface="Helvetica"/>
              </a:rPr>
              <a:t>Recommendations: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Learning </a:t>
            </a:r>
            <a:r>
              <a:rPr lang="en-US" sz="4000" b="1" dirty="0">
                <a:solidFill>
                  <a:srgbClr val="660066"/>
                </a:solidFill>
                <a:latin typeface="Helvetica"/>
                <a:cs typeface="Helvetica"/>
              </a:rPr>
              <a:t>C</a:t>
            </a:r>
            <a:r>
              <a:rPr lang="en-US" sz="4000" b="1" dirty="0" smtClean="0">
                <a:solidFill>
                  <a:srgbClr val="660066"/>
                </a:solidFill>
                <a:latin typeface="Helvetica"/>
                <a:cs typeface="Helvetica"/>
              </a:rPr>
              <a:t>ommunities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6" y="1715763"/>
            <a:ext cx="8710803" cy="4358571"/>
          </a:xfrm>
        </p:spPr>
        <p:txBody>
          <a:bodyPr>
            <a:noAutofit/>
          </a:bodyPr>
          <a:lstStyle/>
          <a:p>
            <a:r>
              <a:rPr lang="en-US" dirty="0" smtClean="0">
                <a:latin typeface="Helvetica"/>
                <a:cs typeface="Helvetica"/>
              </a:rPr>
              <a:t>Promoting involvement in online learning communities could take multiple forms, depending upon the </a:t>
            </a:r>
            <a:r>
              <a:rPr lang="en-US" dirty="0" smtClean="0">
                <a:latin typeface="Helvetica"/>
                <a:cs typeface="Helvetica"/>
              </a:rPr>
              <a:t>context.</a:t>
            </a:r>
            <a:endParaRPr lang="en-US" dirty="0" smtClean="0">
              <a:latin typeface="Helvetica"/>
              <a:cs typeface="Helvetica"/>
            </a:endParaRPr>
          </a:p>
          <a:p>
            <a:r>
              <a:rPr lang="en-US" dirty="0" smtClean="0">
                <a:latin typeface="Helvetica"/>
                <a:cs typeface="Helvetica"/>
              </a:rPr>
              <a:t>For instance, online discussions, Facebook groups, or Google Hangouts for </a:t>
            </a:r>
            <a:r>
              <a:rPr lang="en-US" dirty="0">
                <a:latin typeface="Helvetica"/>
                <a:cs typeface="Helvetica"/>
              </a:rPr>
              <a:t>attendees of </a:t>
            </a:r>
            <a:r>
              <a:rPr lang="en-US" dirty="0" smtClean="0">
                <a:latin typeface="Helvetica"/>
                <a:cs typeface="Helvetica"/>
              </a:rPr>
              <a:t>conferences, training </a:t>
            </a:r>
            <a:r>
              <a:rPr lang="en-US" dirty="0">
                <a:latin typeface="Helvetica"/>
                <a:cs typeface="Helvetica"/>
              </a:rPr>
              <a:t>sessions or </a:t>
            </a:r>
            <a:r>
              <a:rPr lang="en-US" dirty="0" smtClean="0">
                <a:latin typeface="Helvetica"/>
                <a:cs typeface="Helvetica"/>
              </a:rPr>
              <a:t>retreats - to </a:t>
            </a:r>
            <a:r>
              <a:rPr lang="en-US" dirty="0">
                <a:latin typeface="Helvetica"/>
                <a:cs typeface="Helvetica"/>
              </a:rPr>
              <a:t>introduce the group before </a:t>
            </a:r>
            <a:r>
              <a:rPr lang="en-US" dirty="0" smtClean="0">
                <a:latin typeface="Helvetica"/>
                <a:cs typeface="Helvetica"/>
              </a:rPr>
              <a:t>sessions</a:t>
            </a:r>
            <a:r>
              <a:rPr lang="en-US" dirty="0">
                <a:latin typeface="Helvetica"/>
                <a:cs typeface="Helvetica"/>
              </a:rPr>
              <a:t>, follow up on lessons learned, </a:t>
            </a:r>
            <a:r>
              <a:rPr lang="en-US" dirty="0" smtClean="0">
                <a:latin typeface="Helvetica"/>
                <a:cs typeface="Helvetica"/>
              </a:rPr>
              <a:t>or continue </a:t>
            </a:r>
            <a:r>
              <a:rPr lang="en-US" dirty="0">
                <a:latin typeface="Helvetica"/>
                <a:cs typeface="Helvetica"/>
              </a:rPr>
              <a:t>working together online after or in between </a:t>
            </a:r>
            <a:r>
              <a:rPr lang="en-US" dirty="0" smtClean="0">
                <a:latin typeface="Helvetica"/>
                <a:cs typeface="Helvetica"/>
              </a:rPr>
              <a:t>sessions.</a:t>
            </a:r>
            <a:endParaRPr lang="en-US" dirty="0">
              <a:latin typeface="Helvetica"/>
              <a:cs typeface="Helvetica"/>
            </a:endParaRPr>
          </a:p>
          <a:p>
            <a:endParaRPr lang="en-US" dirty="0" smtClean="0">
              <a:latin typeface="Helvetica"/>
              <a:cs typeface="Helvetica"/>
            </a:endParaRPr>
          </a:p>
          <a:p>
            <a:endParaRPr lang="en-US" dirty="0" smtClean="0">
              <a:latin typeface="Helvetica"/>
              <a:cs typeface="Helvetica"/>
            </a:endParaRPr>
          </a:p>
          <a:p>
            <a:pPr lvl="0"/>
            <a:endParaRPr lang="en-US" dirty="0">
              <a:latin typeface="Helvetica"/>
              <a:cs typeface="Helvetica"/>
            </a:endParaRPr>
          </a:p>
          <a:p>
            <a:pPr lvl="0"/>
            <a:endParaRPr lang="en-US" dirty="0" smtClean="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7191064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a:solidFill>
                  <a:srgbClr val="660066"/>
                </a:solidFill>
                <a:latin typeface="Helvetica"/>
                <a:cs typeface="Helvetica"/>
              </a:rPr>
              <a:t>Recommendations:</a:t>
            </a:r>
            <a:br>
              <a:rPr lang="en-US" sz="4000" b="1" dirty="0">
                <a:solidFill>
                  <a:srgbClr val="660066"/>
                </a:solidFill>
                <a:latin typeface="Helvetica"/>
                <a:cs typeface="Helvetica"/>
              </a:rPr>
            </a:br>
            <a:r>
              <a:rPr lang="en-US" sz="4000" b="1" dirty="0">
                <a:solidFill>
                  <a:srgbClr val="660066"/>
                </a:solidFill>
                <a:latin typeface="Helvetica"/>
                <a:cs typeface="Helvetica"/>
              </a:rPr>
              <a:t>Learning Communities</a:t>
            </a:r>
          </a:p>
        </p:txBody>
      </p:sp>
      <p:sp>
        <p:nvSpPr>
          <p:cNvPr id="3" name="Content Placeholder 2"/>
          <p:cNvSpPr>
            <a:spLocks noGrp="1"/>
          </p:cNvSpPr>
          <p:nvPr>
            <p:ph idx="1"/>
          </p:nvPr>
        </p:nvSpPr>
        <p:spPr>
          <a:xfrm>
            <a:off x="216906" y="1573501"/>
            <a:ext cx="8710803" cy="4500833"/>
          </a:xfrm>
        </p:spPr>
        <p:txBody>
          <a:bodyPr>
            <a:noAutofit/>
          </a:bodyPr>
          <a:lstStyle/>
          <a:p>
            <a:r>
              <a:rPr lang="en-US" dirty="0" smtClean="0">
                <a:latin typeface="Helvetica"/>
                <a:cs typeface="Helvetica"/>
              </a:rPr>
              <a:t>Encourage discussion around online curriculum materials with follow-up questions, commenting </a:t>
            </a:r>
            <a:r>
              <a:rPr lang="en-US" dirty="0" smtClean="0">
                <a:latin typeface="Helvetica"/>
                <a:cs typeface="Helvetica"/>
              </a:rPr>
              <a:t>capabilities.</a:t>
            </a:r>
            <a:endParaRPr lang="en-US" dirty="0" smtClean="0">
              <a:latin typeface="Helvetica"/>
              <a:cs typeface="Helvetica"/>
            </a:endParaRPr>
          </a:p>
          <a:p>
            <a:r>
              <a:rPr lang="en-US" dirty="0" smtClean="0">
                <a:latin typeface="Helvetica"/>
                <a:cs typeface="Helvetica"/>
              </a:rPr>
              <a:t>Use Twitter </a:t>
            </a:r>
            <a:r>
              <a:rPr lang="en-US" dirty="0" err="1" smtClean="0">
                <a:latin typeface="Helvetica"/>
                <a:cs typeface="Helvetica"/>
              </a:rPr>
              <a:t>hashtags</a:t>
            </a:r>
            <a:r>
              <a:rPr lang="en-US" dirty="0" smtClean="0">
                <a:latin typeface="Helvetica"/>
                <a:cs typeface="Helvetica"/>
              </a:rPr>
              <a:t> (</a:t>
            </a:r>
            <a:r>
              <a:rPr lang="en-US" dirty="0">
                <a:latin typeface="Helvetica"/>
                <a:cs typeface="Helvetica"/>
              </a:rPr>
              <a:t>e.g., #1U, #</a:t>
            </a:r>
            <a:r>
              <a:rPr lang="en-US" dirty="0" err="1">
                <a:latin typeface="Helvetica"/>
                <a:cs typeface="Helvetica"/>
              </a:rPr>
              <a:t>memberpower</a:t>
            </a:r>
            <a:r>
              <a:rPr lang="en-US" dirty="0" smtClean="0">
                <a:latin typeface="Helvetica"/>
                <a:cs typeface="Helvetica"/>
              </a:rPr>
              <a:t>)</a:t>
            </a:r>
            <a:r>
              <a:rPr lang="en-US" dirty="0">
                <a:latin typeface="Helvetica"/>
                <a:cs typeface="Helvetica"/>
              </a:rPr>
              <a:t> </a:t>
            </a:r>
            <a:r>
              <a:rPr lang="en-US" dirty="0" smtClean="0">
                <a:latin typeface="Helvetica"/>
                <a:cs typeface="Helvetica"/>
              </a:rPr>
              <a:t>at conferences and other events to promote online </a:t>
            </a:r>
            <a:r>
              <a:rPr lang="en-US" dirty="0" smtClean="0">
                <a:latin typeface="Helvetica"/>
                <a:cs typeface="Helvetica"/>
              </a:rPr>
              <a:t>dialogue.</a:t>
            </a:r>
            <a:endParaRPr lang="en-US" dirty="0">
              <a:latin typeface="Helvetica"/>
              <a:cs typeface="Helvetica"/>
            </a:endParaRPr>
          </a:p>
          <a:p>
            <a:pPr lvl="0"/>
            <a:r>
              <a:rPr lang="en-US" dirty="0" smtClean="0">
                <a:latin typeface="Helvetica"/>
                <a:cs typeface="Helvetica"/>
              </a:rPr>
              <a:t>Get people to blog on timely topics related to a specific curriculum or </a:t>
            </a:r>
            <a:r>
              <a:rPr lang="en-US" dirty="0" smtClean="0">
                <a:latin typeface="Helvetica"/>
                <a:cs typeface="Helvetica"/>
              </a:rPr>
              <a:t>issue. </a:t>
            </a:r>
            <a:endParaRPr lang="en-US" dirty="0" smtClean="0">
              <a:latin typeface="Helvetica"/>
              <a:cs typeface="Helvetica"/>
            </a:endParaRPr>
          </a:p>
          <a:p>
            <a:pPr lvl="0"/>
            <a:r>
              <a:rPr lang="en-US" dirty="0" smtClean="0">
                <a:latin typeface="Helvetica"/>
                <a:cs typeface="Helvetica"/>
              </a:rPr>
              <a:t>Send out emails promoting new resources and topics on the online learning </a:t>
            </a:r>
            <a:r>
              <a:rPr lang="en-US" dirty="0" smtClean="0">
                <a:latin typeface="Helvetica"/>
                <a:cs typeface="Helvetica"/>
              </a:rPr>
              <a:t>platform.</a:t>
            </a:r>
            <a:endParaRPr lang="en-US" dirty="0" smtClean="0">
              <a:latin typeface="Helvetica"/>
              <a:cs typeface="Helvetica"/>
            </a:endParaRPr>
          </a:p>
          <a:p>
            <a:pPr marL="0" indent="0">
              <a:buNone/>
            </a:pPr>
            <a:r>
              <a:rPr lang="en-US" dirty="0" smtClean="0">
                <a:latin typeface="Helvetica"/>
                <a:cs typeface="Helvetica"/>
              </a:rPr>
              <a:t/>
            </a:r>
            <a:br>
              <a:rPr lang="en-US" dirty="0" smtClean="0">
                <a:latin typeface="Helvetica"/>
                <a:cs typeface="Helvetica"/>
              </a:rPr>
            </a:br>
            <a:r>
              <a:rPr lang="en-US" dirty="0" smtClean="0">
                <a:latin typeface="Helvetica"/>
                <a:cs typeface="Helvetica"/>
              </a:rPr>
              <a:t> </a:t>
            </a:r>
            <a:endParaRPr lang="en-US"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2161030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solidFill>
                  <a:srgbClr val="660066"/>
                </a:solidFill>
                <a:latin typeface="Helvetica"/>
                <a:cs typeface="Helvetica"/>
              </a:rPr>
              <a:t>Roadmap</a:t>
            </a:r>
            <a:endParaRPr lang="en-US" sz="4000" b="1" dirty="0">
              <a:solidFill>
                <a:srgbClr val="660066"/>
              </a:solidFill>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5" name="Content Placeholder 4"/>
          <p:cNvPicPr>
            <a:picLocks noGrp="1"/>
          </p:cNvPicPr>
          <p:nvPr>
            <p:ph idx="1"/>
          </p:nvPr>
        </p:nvPicPr>
        <p:blipFill>
          <a:blip r:embed="rId4">
            <a:extLst>
              <a:ext uri="{28A0092B-C50C-407E-A947-70E740481C1C}">
                <a14:useLocalDpi xmlns:a14="http://schemas.microsoft.com/office/drawing/2010/main" val="0"/>
              </a:ext>
            </a:extLst>
          </a:blip>
          <a:srcRect t="2385" b="2385"/>
          <a:stretch>
            <a:fillRect/>
          </a:stretch>
        </p:blipFill>
        <p:spPr>
          <a:xfrm>
            <a:off x="457200" y="1716088"/>
            <a:ext cx="8229600" cy="4357687"/>
          </a:xfrm>
          <a:prstGeom prst="rect">
            <a:avLst/>
          </a:prstGeom>
        </p:spPr>
      </p:pic>
    </p:spTree>
    <p:extLst>
      <p:ext uri="{BB962C8B-B14F-4D97-AF65-F5344CB8AC3E}">
        <p14:creationId xmlns:p14="http://schemas.microsoft.com/office/powerpoint/2010/main" val="36226487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000" b="1" dirty="0" smtClean="0">
                <a:solidFill>
                  <a:srgbClr val="660066"/>
                </a:solidFill>
                <a:latin typeface="Helvetica"/>
                <a:cs typeface="Helvetica"/>
              </a:rPr>
              <a:t>Recommendations: </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Project Approach</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7" y="1895783"/>
            <a:ext cx="8673988" cy="4144229"/>
          </a:xfrm>
        </p:spPr>
        <p:txBody>
          <a:bodyPr>
            <a:noAutofit/>
          </a:bodyPr>
          <a:lstStyle/>
          <a:p>
            <a:pPr marL="0" indent="0">
              <a:buNone/>
            </a:pPr>
            <a:r>
              <a:rPr lang="en-US" dirty="0" smtClean="0">
                <a:latin typeface="Helvetica"/>
                <a:cs typeface="Helvetica"/>
              </a:rPr>
              <a:t>There are a number of ways to approach the </a:t>
            </a:r>
            <a:r>
              <a:rPr lang="en-US" dirty="0">
                <a:latin typeface="Helvetica"/>
                <a:cs typeface="Helvetica"/>
              </a:rPr>
              <a:t>development of the online </a:t>
            </a:r>
            <a:r>
              <a:rPr lang="en-US" dirty="0" smtClean="0">
                <a:latin typeface="Helvetica"/>
                <a:cs typeface="Helvetica"/>
              </a:rPr>
              <a:t>learning platform. Each of the options has pros and cons – these are spelled out in the handout, “SEIU </a:t>
            </a:r>
            <a:r>
              <a:rPr lang="en-US" dirty="0">
                <a:latin typeface="Helvetica"/>
                <a:cs typeface="Helvetica"/>
              </a:rPr>
              <a:t>Online Learning Platform Project </a:t>
            </a:r>
            <a:r>
              <a:rPr lang="en-US" dirty="0" smtClean="0">
                <a:latin typeface="Helvetica"/>
                <a:cs typeface="Helvetica"/>
              </a:rPr>
              <a:t>Options.”</a:t>
            </a:r>
            <a:endParaRPr lang="en-US" dirty="0">
              <a:latin typeface="Helvetica"/>
              <a:cs typeface="Helvetica"/>
            </a:endParaRPr>
          </a:p>
          <a:p>
            <a:pPr marL="0" indent="0">
              <a:buNone/>
            </a:pPr>
            <a:endParaRPr lang="en-US" dirty="0">
              <a:latin typeface="Helvetica"/>
              <a:cs typeface="Helvetica"/>
            </a:endParaRPr>
          </a:p>
          <a:p>
            <a:pPr lvl="1">
              <a:buFont typeface="Courier New"/>
              <a:buChar char="o"/>
            </a:pPr>
            <a:endParaRPr lang="en-US" dirty="0">
              <a:latin typeface="Helvetica"/>
              <a:cs typeface="Helvetica"/>
            </a:endParaRPr>
          </a:p>
          <a:p>
            <a:pPr lvl="0"/>
            <a:endParaRPr lang="en-US" dirty="0">
              <a:latin typeface="Helvetica"/>
              <a:cs typeface="Helvetica"/>
            </a:endParaRPr>
          </a:p>
          <a:p>
            <a:pPr marL="0" indent="0">
              <a:buNone/>
            </a:pPr>
            <a:endParaRPr lang="en-US"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9854338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960"/>
          </a:xfrm>
        </p:spPr>
        <p:txBody>
          <a:bodyPr>
            <a:noAutofit/>
          </a:bodyPr>
          <a:lstStyle/>
          <a:p>
            <a:pPr lvl="0"/>
            <a:r>
              <a:rPr lang="en-US" sz="4000" b="1" dirty="0" smtClean="0">
                <a:solidFill>
                  <a:srgbClr val="660066"/>
                </a:solidFill>
                <a:latin typeface="Helvetica"/>
                <a:cs typeface="Helvetica"/>
              </a:rPr>
              <a:t>Recommendations: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Online </a:t>
            </a:r>
            <a:r>
              <a:rPr lang="en-US" sz="4000" b="1" dirty="0">
                <a:solidFill>
                  <a:srgbClr val="660066"/>
                </a:solidFill>
                <a:latin typeface="Helvetica"/>
                <a:cs typeface="Helvetica"/>
              </a:rPr>
              <a:t>L</a:t>
            </a:r>
            <a:r>
              <a:rPr lang="en-US" sz="4000" b="1" dirty="0" smtClean="0">
                <a:solidFill>
                  <a:srgbClr val="660066"/>
                </a:solidFill>
                <a:latin typeface="Helvetica"/>
                <a:cs typeface="Helvetica"/>
              </a:rPr>
              <a:t>earning </a:t>
            </a:r>
            <a:r>
              <a:rPr lang="en-US" sz="4000" b="1" dirty="0">
                <a:solidFill>
                  <a:srgbClr val="660066"/>
                </a:solidFill>
                <a:latin typeface="Helvetica"/>
                <a:cs typeface="Helvetica"/>
              </a:rPr>
              <a:t>T</a:t>
            </a:r>
            <a:r>
              <a:rPr lang="en-US" sz="4000" b="1" dirty="0" smtClean="0">
                <a:solidFill>
                  <a:srgbClr val="660066"/>
                </a:solidFill>
                <a:latin typeface="Helvetica"/>
                <a:cs typeface="Helvetica"/>
              </a:rPr>
              <a:t>eam</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7" y="1681441"/>
            <a:ext cx="8742582" cy="4358571"/>
          </a:xfrm>
        </p:spPr>
        <p:txBody>
          <a:bodyPr>
            <a:noAutofit/>
          </a:bodyPr>
          <a:lstStyle/>
          <a:p>
            <a:pPr marL="0" indent="0">
              <a:buNone/>
            </a:pPr>
            <a:r>
              <a:rPr lang="en-US" dirty="0" smtClean="0">
                <a:latin typeface="Helvetica"/>
                <a:cs typeface="Helvetica"/>
              </a:rPr>
              <a:t>A </a:t>
            </a:r>
            <a:r>
              <a:rPr lang="en-US" dirty="0">
                <a:latin typeface="Helvetica"/>
                <a:cs typeface="Helvetica"/>
              </a:rPr>
              <a:t>crucial factor in the success of the online learning platform is ensuring that </a:t>
            </a:r>
            <a:r>
              <a:rPr lang="en-US" dirty="0" smtClean="0">
                <a:latin typeface="Helvetica"/>
                <a:cs typeface="Helvetica"/>
              </a:rPr>
              <a:t>we </a:t>
            </a:r>
            <a:r>
              <a:rPr lang="en-US" dirty="0">
                <a:latin typeface="Helvetica"/>
                <a:cs typeface="Helvetica"/>
              </a:rPr>
              <a:t>have the right resources to help </a:t>
            </a:r>
            <a:r>
              <a:rPr lang="en-US" dirty="0" smtClean="0">
                <a:latin typeface="Helvetica"/>
                <a:cs typeface="Helvetica"/>
              </a:rPr>
              <a:t>us </a:t>
            </a:r>
            <a:r>
              <a:rPr lang="en-US" dirty="0">
                <a:latin typeface="Helvetica"/>
                <a:cs typeface="Helvetica"/>
              </a:rPr>
              <a:t>achieve </a:t>
            </a:r>
            <a:r>
              <a:rPr lang="en-US" dirty="0" smtClean="0">
                <a:latin typeface="Helvetica"/>
                <a:cs typeface="Helvetica"/>
              </a:rPr>
              <a:t>our goals, no matter which option we go with. </a:t>
            </a:r>
          </a:p>
          <a:p>
            <a:r>
              <a:rPr lang="en-US" dirty="0" smtClean="0">
                <a:latin typeface="Helvetica"/>
                <a:cs typeface="Helvetica"/>
              </a:rPr>
              <a:t>Ideally</a:t>
            </a:r>
            <a:r>
              <a:rPr lang="en-US" dirty="0">
                <a:latin typeface="Helvetica"/>
                <a:cs typeface="Helvetica"/>
              </a:rPr>
              <a:t>, at least one person would be dedicated to creating content and managing and maintaining the online learning platform.</a:t>
            </a:r>
            <a:endParaRPr lang="en-US" sz="2800" dirty="0">
              <a:latin typeface="Helvetica"/>
              <a:cs typeface="Helvetica"/>
            </a:endParaRPr>
          </a:p>
          <a:p>
            <a:pPr marL="0" indent="0">
              <a:buNone/>
            </a:pPr>
            <a:endParaRPr lang="en-US"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2622649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0960"/>
          </a:xfrm>
        </p:spPr>
        <p:txBody>
          <a:bodyPr>
            <a:noAutofit/>
          </a:bodyPr>
          <a:lstStyle/>
          <a:p>
            <a:pPr lvl="0"/>
            <a:r>
              <a:rPr lang="en-US" sz="4000" b="1" dirty="0" smtClean="0">
                <a:solidFill>
                  <a:srgbClr val="660066"/>
                </a:solidFill>
                <a:latin typeface="Helvetica"/>
                <a:cs typeface="Helvetica"/>
              </a:rPr>
              <a:t>Recommendations: </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Online </a:t>
            </a:r>
            <a:r>
              <a:rPr lang="en-US" sz="4000" b="1" dirty="0">
                <a:solidFill>
                  <a:srgbClr val="660066"/>
                </a:solidFill>
                <a:latin typeface="Helvetica"/>
                <a:cs typeface="Helvetica"/>
              </a:rPr>
              <a:t>L</a:t>
            </a:r>
            <a:r>
              <a:rPr lang="en-US" sz="4000" b="1" dirty="0" smtClean="0">
                <a:solidFill>
                  <a:srgbClr val="660066"/>
                </a:solidFill>
                <a:latin typeface="Helvetica"/>
                <a:cs typeface="Helvetica"/>
              </a:rPr>
              <a:t>earning </a:t>
            </a:r>
            <a:r>
              <a:rPr lang="en-US" sz="4000" b="1" dirty="0">
                <a:solidFill>
                  <a:srgbClr val="660066"/>
                </a:solidFill>
                <a:latin typeface="Helvetica"/>
                <a:cs typeface="Helvetica"/>
              </a:rPr>
              <a:t>T</a:t>
            </a:r>
            <a:r>
              <a:rPr lang="en-US" sz="4000" b="1" dirty="0" smtClean="0">
                <a:solidFill>
                  <a:srgbClr val="660066"/>
                </a:solidFill>
                <a:latin typeface="Helvetica"/>
                <a:cs typeface="Helvetica"/>
              </a:rPr>
              <a:t>eam</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6" y="1668290"/>
            <a:ext cx="8708255" cy="4371722"/>
          </a:xfrm>
        </p:spPr>
        <p:txBody>
          <a:bodyPr>
            <a:noAutofit/>
          </a:bodyPr>
          <a:lstStyle/>
          <a:p>
            <a:r>
              <a:rPr lang="en-US" dirty="0" smtClean="0">
                <a:latin typeface="Helvetica"/>
                <a:cs typeface="Helvetica"/>
              </a:rPr>
              <a:t>The LMS </a:t>
            </a:r>
            <a:r>
              <a:rPr lang="en-US" dirty="0">
                <a:latin typeface="Helvetica"/>
                <a:cs typeface="Helvetica"/>
              </a:rPr>
              <a:t>would require dedicated resources as </a:t>
            </a:r>
            <a:r>
              <a:rPr lang="en-US" dirty="0" smtClean="0">
                <a:latin typeface="Helvetica"/>
                <a:cs typeface="Helvetica"/>
              </a:rPr>
              <a:t>well.</a:t>
            </a:r>
            <a:endParaRPr lang="en-US" dirty="0" smtClean="0">
              <a:latin typeface="Helvetica"/>
              <a:cs typeface="Helvetica"/>
            </a:endParaRPr>
          </a:p>
          <a:p>
            <a:r>
              <a:rPr lang="en-US" dirty="0" smtClean="0">
                <a:latin typeface="Helvetica"/>
                <a:cs typeface="Helvetica"/>
              </a:rPr>
              <a:t>Content </a:t>
            </a:r>
            <a:r>
              <a:rPr lang="en-US" dirty="0">
                <a:latin typeface="Helvetica"/>
                <a:cs typeface="Helvetica"/>
              </a:rPr>
              <a:t>and training materials could </a:t>
            </a:r>
            <a:r>
              <a:rPr lang="en-US" dirty="0" smtClean="0">
                <a:latin typeface="Helvetica"/>
                <a:cs typeface="Helvetica"/>
              </a:rPr>
              <a:t>be created in house and/or </a:t>
            </a:r>
            <a:r>
              <a:rPr lang="en-US" dirty="0">
                <a:latin typeface="Helvetica"/>
                <a:cs typeface="Helvetica"/>
              </a:rPr>
              <a:t>by </a:t>
            </a:r>
            <a:r>
              <a:rPr lang="en-US" dirty="0" smtClean="0">
                <a:latin typeface="Helvetica"/>
                <a:cs typeface="Helvetica"/>
              </a:rPr>
              <a:t>consultants.</a:t>
            </a:r>
            <a:endParaRPr lang="en-US" dirty="0" smtClean="0">
              <a:latin typeface="Helvetica"/>
              <a:cs typeface="Helvetica"/>
            </a:endParaRPr>
          </a:p>
          <a:p>
            <a:r>
              <a:rPr lang="en-US" dirty="0" smtClean="0">
                <a:latin typeface="Helvetica"/>
                <a:cs typeface="Helvetica"/>
              </a:rPr>
              <a:t>Technical </a:t>
            </a:r>
            <a:r>
              <a:rPr lang="en-US" dirty="0">
                <a:latin typeface="Helvetica"/>
                <a:cs typeface="Helvetica"/>
              </a:rPr>
              <a:t>support would be needed to maintain the online learning platform and create new functionality </a:t>
            </a:r>
            <a:r>
              <a:rPr lang="en-US" dirty="0" smtClean="0">
                <a:latin typeface="Helvetica"/>
                <a:cs typeface="Helvetica"/>
              </a:rPr>
              <a:t>as </a:t>
            </a:r>
            <a:r>
              <a:rPr lang="en-US" dirty="0" smtClean="0">
                <a:latin typeface="Helvetica"/>
                <a:cs typeface="Helvetica"/>
              </a:rPr>
              <a:t>needed.</a:t>
            </a:r>
            <a:r>
              <a:rPr lang="en-US" b="1" dirty="0">
                <a:latin typeface="Helvetica"/>
                <a:cs typeface="Helvetica"/>
              </a:rPr>
              <a:t> </a:t>
            </a: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17679793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0933"/>
          </a:xfrm>
        </p:spPr>
        <p:txBody>
          <a:bodyPr>
            <a:normAutofit fontScale="90000"/>
          </a:bodyPr>
          <a:lstStyle/>
          <a:p>
            <a:r>
              <a:rPr lang="en-US" b="1" dirty="0" smtClean="0"/>
              <a:t/>
            </a:r>
            <a:br>
              <a:rPr lang="en-US" b="1" dirty="0" smtClean="0"/>
            </a:br>
            <a:r>
              <a:rPr lang="en-US" b="1" dirty="0" smtClean="0">
                <a:solidFill>
                  <a:srgbClr val="660066"/>
                </a:solidFill>
                <a:latin typeface="Helvetica"/>
                <a:cs typeface="Helvetica"/>
              </a:rPr>
              <a:t>Process</a:t>
            </a:r>
            <a:br>
              <a:rPr lang="en-US" b="1" dirty="0" smtClean="0">
                <a:solidFill>
                  <a:srgbClr val="660066"/>
                </a:solidFill>
                <a:latin typeface="Helvetica"/>
                <a:cs typeface="Helvetica"/>
              </a:rPr>
            </a:br>
            <a:endParaRPr lang="en-US" dirty="0">
              <a:solidFill>
                <a:srgbClr val="660066"/>
              </a:solidFill>
              <a:latin typeface="Helvetica"/>
              <a:cs typeface="Helvetica"/>
            </a:endParaRPr>
          </a:p>
        </p:txBody>
      </p:sp>
      <p:sp>
        <p:nvSpPr>
          <p:cNvPr id="3" name="Content Placeholder 2"/>
          <p:cNvSpPr>
            <a:spLocks noGrp="1"/>
          </p:cNvSpPr>
          <p:nvPr>
            <p:ph idx="1"/>
          </p:nvPr>
        </p:nvSpPr>
        <p:spPr>
          <a:xfrm>
            <a:off x="457200" y="1359301"/>
            <a:ext cx="8229600" cy="4972555"/>
          </a:xfrm>
        </p:spPr>
        <p:txBody>
          <a:bodyPr>
            <a:normAutofit fontScale="55000" lnSpcReduction="20000"/>
          </a:bodyPr>
          <a:lstStyle/>
          <a:p>
            <a:pPr marL="0" indent="0">
              <a:lnSpc>
                <a:spcPct val="120000"/>
              </a:lnSpc>
              <a:buNone/>
            </a:pPr>
            <a:r>
              <a:rPr lang="en-US" sz="5800" dirty="0" smtClean="0">
                <a:latin typeface="Helvetica"/>
                <a:cs typeface="Helvetica"/>
              </a:rPr>
              <a:t>A strategic </a:t>
            </a:r>
            <a:r>
              <a:rPr lang="en-US" sz="5800" dirty="0">
                <a:latin typeface="Helvetica"/>
                <a:cs typeface="Helvetica"/>
              </a:rPr>
              <a:t>and tactical approach </a:t>
            </a:r>
            <a:r>
              <a:rPr lang="en-US" sz="5800" dirty="0" smtClean="0">
                <a:latin typeface="Helvetica"/>
                <a:cs typeface="Helvetica"/>
              </a:rPr>
              <a:t>to creating </a:t>
            </a:r>
            <a:r>
              <a:rPr lang="en-US" sz="5800" dirty="0">
                <a:latin typeface="Helvetica"/>
                <a:cs typeface="Helvetica"/>
              </a:rPr>
              <a:t>a new online learning </a:t>
            </a:r>
            <a:r>
              <a:rPr lang="en-US" sz="5800" dirty="0" smtClean="0">
                <a:latin typeface="Helvetica"/>
                <a:cs typeface="Helvetica"/>
              </a:rPr>
              <a:t>platform:</a:t>
            </a:r>
            <a:endParaRPr lang="en-US" sz="5800" dirty="0">
              <a:latin typeface="Helvetica"/>
              <a:cs typeface="Helvetica"/>
            </a:endParaRPr>
          </a:p>
          <a:p>
            <a:pPr>
              <a:lnSpc>
                <a:spcPct val="120000"/>
              </a:lnSpc>
            </a:pPr>
            <a:r>
              <a:rPr lang="en-US" sz="5100" dirty="0" smtClean="0">
                <a:latin typeface="Helvetica"/>
                <a:cs typeface="Helvetica"/>
              </a:rPr>
              <a:t>Research best practices, organizational goals, user requirements</a:t>
            </a:r>
            <a:endParaRPr lang="en-US" sz="5100" dirty="0">
              <a:latin typeface="Helvetica"/>
              <a:cs typeface="Helvetica"/>
            </a:endParaRPr>
          </a:p>
          <a:p>
            <a:pPr lvl="0">
              <a:lnSpc>
                <a:spcPct val="120000"/>
              </a:lnSpc>
            </a:pPr>
            <a:r>
              <a:rPr lang="en-US" sz="5100" dirty="0" smtClean="0">
                <a:latin typeface="Helvetica"/>
                <a:cs typeface="Helvetica"/>
              </a:rPr>
              <a:t>Reorganize content </a:t>
            </a:r>
          </a:p>
          <a:p>
            <a:pPr>
              <a:lnSpc>
                <a:spcPct val="120000"/>
              </a:lnSpc>
            </a:pPr>
            <a:r>
              <a:rPr lang="en-US" sz="5100" dirty="0">
                <a:latin typeface="Helvetica"/>
                <a:cs typeface="Helvetica"/>
              </a:rPr>
              <a:t>Determine ways to create online communities</a:t>
            </a:r>
          </a:p>
          <a:p>
            <a:pPr lvl="0">
              <a:lnSpc>
                <a:spcPct val="120000"/>
              </a:lnSpc>
            </a:pPr>
            <a:r>
              <a:rPr lang="en-US" sz="5100" dirty="0" smtClean="0">
                <a:latin typeface="Helvetica"/>
                <a:cs typeface="Helvetica"/>
              </a:rPr>
              <a:t>Redesign site or build new site</a:t>
            </a:r>
          </a:p>
          <a:p>
            <a:pPr lvl="0">
              <a:lnSpc>
                <a:spcPct val="120000"/>
              </a:lnSpc>
            </a:pPr>
            <a:r>
              <a:rPr lang="en-US" sz="5100" dirty="0" smtClean="0">
                <a:latin typeface="Helvetica"/>
                <a:cs typeface="Helvetica"/>
              </a:rPr>
              <a:t>Invest </a:t>
            </a:r>
            <a:r>
              <a:rPr lang="en-US" sz="5100" dirty="0" smtClean="0">
                <a:latin typeface="Helvetica"/>
                <a:cs typeface="Helvetica"/>
              </a:rPr>
              <a:t>in resources </a:t>
            </a:r>
            <a:endParaRPr lang="en-US" sz="5100" dirty="0" smtClean="0">
              <a:latin typeface="Helvetica"/>
              <a:cs typeface="Helvetica"/>
            </a:endParaRPr>
          </a:p>
          <a:p>
            <a:pPr lvl="0">
              <a:lnSpc>
                <a:spcPct val="120000"/>
              </a:lnSpc>
            </a:pPr>
            <a:r>
              <a:rPr lang="en-US" sz="5100" dirty="0" smtClean="0">
                <a:latin typeface="Helvetica"/>
                <a:cs typeface="Helvetica"/>
              </a:rPr>
              <a:t>Bring in other departments to use the site</a:t>
            </a:r>
          </a:p>
          <a:p>
            <a:pPr lvl="0">
              <a:lnSpc>
                <a:spcPct val="120000"/>
              </a:lnSpc>
            </a:pPr>
            <a:endParaRPr lang="en-US" sz="5800" dirty="0" smtClean="0">
              <a:latin typeface="Helvetica"/>
              <a:cs typeface="Helvetica"/>
            </a:endParaRPr>
          </a:p>
          <a:p>
            <a:pPr marL="0" indent="0">
              <a:lnSpc>
                <a:spcPct val="120000"/>
              </a:lnSpc>
              <a:buNone/>
            </a:pPr>
            <a:endParaRPr lang="en-US" sz="4100" dirty="0" smtClean="0">
              <a:latin typeface="Helvetica"/>
              <a:cs typeface="Helvetica"/>
            </a:endParaRPr>
          </a:p>
          <a:p>
            <a:pPr marL="0" lvl="0" indent="0">
              <a:buNone/>
            </a:pPr>
            <a:endParaRPr lang="en-US" dirty="0">
              <a:latin typeface="Helvetica"/>
              <a:cs typeface="Helvetica"/>
            </a:endParaRPr>
          </a:p>
          <a:p>
            <a:pPr marL="0" indent="0">
              <a:buNone/>
            </a:pPr>
            <a:endParaRPr lang="en-US" dirty="0" smtClean="0">
              <a:latin typeface="Helvetica"/>
              <a:cs typeface="Helvetica"/>
            </a:endParaRPr>
          </a:p>
          <a:p>
            <a:pPr marL="0" indent="0">
              <a:buNone/>
            </a:pPr>
            <a:endParaRPr lang="en-US" b="1" dirty="0" smtClean="0">
              <a:latin typeface="Arial"/>
              <a:cs typeface="Arial"/>
            </a:endParaRPr>
          </a:p>
          <a:p>
            <a:endParaRPr lang="en-US" sz="4400" dirty="0"/>
          </a:p>
        </p:txBody>
      </p:sp>
      <p:pic>
        <p:nvPicPr>
          <p:cNvPr id="4" name="Picture 3" descr="SEIU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6371293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9477"/>
          </a:xfrm>
        </p:spPr>
        <p:txBody>
          <a:bodyPr>
            <a:noAutofit/>
          </a:bodyPr>
          <a:lstStyle/>
          <a:p>
            <a:pPr lvl="0"/>
            <a:r>
              <a:rPr lang="en-US" sz="4000" b="1" dirty="0" smtClean="0">
                <a:solidFill>
                  <a:srgbClr val="660066"/>
                </a:solidFill>
                <a:latin typeface="Helvetica"/>
                <a:cs typeface="Helvetica"/>
              </a:rPr>
              <a:t>Resources: </a:t>
            </a:r>
            <a:br>
              <a:rPr lang="en-US" sz="4000" b="1" dirty="0" smtClean="0">
                <a:solidFill>
                  <a:srgbClr val="660066"/>
                </a:solidFill>
                <a:latin typeface="Helvetica"/>
                <a:cs typeface="Helvetica"/>
              </a:rPr>
            </a:br>
            <a:r>
              <a:rPr lang="en-US" sz="4000" b="1" dirty="0">
                <a:solidFill>
                  <a:srgbClr val="660066"/>
                </a:solidFill>
                <a:latin typeface="Helvetica"/>
                <a:cs typeface="Helvetica"/>
              </a:rPr>
              <a:t>P</a:t>
            </a:r>
            <a:r>
              <a:rPr lang="en-US" sz="4000" b="1" dirty="0" smtClean="0">
                <a:solidFill>
                  <a:srgbClr val="660066"/>
                </a:solidFill>
                <a:latin typeface="Helvetica"/>
                <a:cs typeface="Helvetica"/>
              </a:rPr>
              <a:t>artnerships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6" y="1527337"/>
            <a:ext cx="8673927" cy="4512675"/>
          </a:xfrm>
        </p:spPr>
        <p:txBody>
          <a:bodyPr>
            <a:noAutofit/>
          </a:bodyPr>
          <a:lstStyle/>
          <a:p>
            <a:r>
              <a:rPr lang="en-US" dirty="0" smtClean="0">
                <a:latin typeface="Helvetica"/>
                <a:cs typeface="Helvetica"/>
              </a:rPr>
              <a:t>Explore </a:t>
            </a:r>
            <a:r>
              <a:rPr lang="en-US" dirty="0">
                <a:latin typeface="Helvetica"/>
                <a:cs typeface="Helvetica"/>
              </a:rPr>
              <a:t>the possibility of partnering </a:t>
            </a:r>
            <a:r>
              <a:rPr lang="en-US" dirty="0" smtClean="0">
                <a:latin typeface="Helvetica"/>
                <a:cs typeface="Helvetica"/>
              </a:rPr>
              <a:t>with other organizations to </a:t>
            </a:r>
            <a:r>
              <a:rPr lang="en-US" dirty="0">
                <a:latin typeface="Helvetica"/>
                <a:cs typeface="Helvetica"/>
              </a:rPr>
              <a:t>create online </a:t>
            </a:r>
            <a:r>
              <a:rPr lang="en-US" dirty="0" smtClean="0">
                <a:latin typeface="Helvetica"/>
                <a:cs typeface="Helvetica"/>
              </a:rPr>
              <a:t>materials or use their platforms.</a:t>
            </a:r>
          </a:p>
          <a:p>
            <a:r>
              <a:rPr lang="en-US" dirty="0" smtClean="0">
                <a:latin typeface="Helvetica"/>
                <a:cs typeface="Helvetica"/>
              </a:rPr>
              <a:t>Some possibilities: </a:t>
            </a:r>
          </a:p>
          <a:p>
            <a:pPr lvl="1"/>
            <a:r>
              <a:rPr lang="en-US" dirty="0" smtClean="0">
                <a:latin typeface="Helvetica"/>
                <a:cs typeface="Helvetica"/>
              </a:rPr>
              <a:t>Midwest Academy for online training content</a:t>
            </a:r>
          </a:p>
          <a:p>
            <a:pPr lvl="1"/>
            <a:r>
              <a:rPr lang="en-US" dirty="0" smtClean="0">
                <a:latin typeface="Helvetica"/>
                <a:cs typeface="Helvetica"/>
              </a:rPr>
              <a:t>NOI for online training content or even platform</a:t>
            </a:r>
          </a:p>
          <a:p>
            <a:pPr lvl="1"/>
            <a:r>
              <a:rPr lang="en-US" dirty="0" smtClean="0">
                <a:latin typeface="Helvetica"/>
                <a:cs typeface="Helvetica"/>
              </a:rPr>
              <a:t>BOLD faculty and coaches</a:t>
            </a:r>
          </a:p>
          <a:p>
            <a:pPr lvl="1"/>
            <a:r>
              <a:rPr lang="en-US" dirty="0" smtClean="0">
                <a:latin typeface="Helvetica"/>
                <a:cs typeface="Helvetica"/>
              </a:rPr>
              <a:t>UHW West or Sacramento 1000 </a:t>
            </a:r>
            <a:r>
              <a:rPr lang="en-US" dirty="0" smtClean="0">
                <a:latin typeface="Helvetica"/>
                <a:cs typeface="Helvetica"/>
              </a:rPr>
              <a:t>for LMS</a:t>
            </a:r>
            <a:endParaRPr lang="en-US" dirty="0" smtClean="0">
              <a:latin typeface="Helvetica"/>
              <a:cs typeface="Helvetica"/>
            </a:endParaRPr>
          </a:p>
          <a:p>
            <a:pPr marL="0" indent="0">
              <a:buNone/>
            </a:pPr>
            <a:r>
              <a:rPr lang="en-US" b="1" dirty="0" smtClean="0">
                <a:latin typeface="Helvetica"/>
                <a:cs typeface="Helvetica"/>
              </a:rPr>
              <a:t> </a:t>
            </a:r>
            <a:endParaRPr lang="en-US" dirty="0" smtClean="0">
              <a:latin typeface="Helvetica"/>
              <a:cs typeface="Helvetica"/>
            </a:endParaRPr>
          </a:p>
          <a:p>
            <a:pPr marL="0" indent="0">
              <a:buNone/>
            </a:pPr>
            <a:endParaRPr lang="en-US" sz="2800"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14627418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9477"/>
          </a:xfrm>
        </p:spPr>
        <p:txBody>
          <a:bodyPr>
            <a:normAutofit/>
          </a:bodyPr>
          <a:lstStyle/>
          <a:p>
            <a:pPr lvl="0"/>
            <a:r>
              <a:rPr lang="en-US" sz="4000" b="1" dirty="0" smtClean="0">
                <a:solidFill>
                  <a:srgbClr val="660066"/>
                </a:solidFill>
                <a:latin typeface="Helvetica"/>
                <a:cs typeface="Helvetica"/>
              </a:rPr>
              <a:t>Site Access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7" y="1759857"/>
            <a:ext cx="8673988" cy="4314477"/>
          </a:xfrm>
        </p:spPr>
        <p:txBody>
          <a:bodyPr>
            <a:noAutofit/>
          </a:bodyPr>
          <a:lstStyle/>
          <a:p>
            <a:pPr marL="0" indent="0">
              <a:buNone/>
            </a:pPr>
            <a:r>
              <a:rPr lang="en-US" dirty="0">
                <a:latin typeface="Helvetica"/>
                <a:cs typeface="Helvetica"/>
              </a:rPr>
              <a:t>N</a:t>
            </a:r>
            <a:r>
              <a:rPr lang="en-US" dirty="0" smtClean="0">
                <a:latin typeface="Helvetica"/>
                <a:cs typeface="Helvetica"/>
              </a:rPr>
              <a:t>eed to determine whether </a:t>
            </a:r>
            <a:r>
              <a:rPr lang="en-US" dirty="0">
                <a:latin typeface="Helvetica"/>
                <a:cs typeface="Helvetica"/>
              </a:rPr>
              <a:t>the online learning platform will be open and accessible for anyone to view or whether users need to create an account to view the </a:t>
            </a:r>
            <a:r>
              <a:rPr lang="en-US" dirty="0" smtClean="0">
                <a:latin typeface="Helvetica"/>
                <a:cs typeface="Helvetica"/>
              </a:rPr>
              <a:t>site and accessible only to SEIU. </a:t>
            </a:r>
          </a:p>
          <a:p>
            <a:pPr marL="0" indent="0">
              <a:buNone/>
            </a:pPr>
            <a:endParaRPr lang="en-US" dirty="0">
              <a:latin typeface="Helvetica"/>
              <a:cs typeface="Helvetica"/>
            </a:endParaRPr>
          </a:p>
          <a:p>
            <a:pPr marL="0" indent="0">
              <a:buNone/>
            </a:pPr>
            <a:endParaRPr lang="en-US" dirty="0">
              <a:latin typeface="Helvetica"/>
              <a:cs typeface="Helvetica"/>
            </a:endParaRPr>
          </a:p>
          <a:p>
            <a:pPr marL="0" indent="0">
              <a:buNone/>
            </a:pPr>
            <a:endParaRPr lang="en-US" dirty="0" smtClean="0">
              <a:latin typeface="Helvetica"/>
              <a:cs typeface="Helvetica"/>
            </a:endParaRPr>
          </a:p>
          <a:p>
            <a:pPr marL="0" indent="0">
              <a:buNone/>
            </a:pPr>
            <a:endParaRPr lang="en-US" dirty="0">
              <a:latin typeface="Helvetica"/>
              <a:cs typeface="Helvetica"/>
            </a:endParaRPr>
          </a:p>
          <a:p>
            <a:pPr marL="0" indent="0">
              <a:buNone/>
            </a:pPr>
            <a:endParaRPr lang="en-US" dirty="0"/>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378716280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3799"/>
          </a:xfrm>
        </p:spPr>
        <p:txBody>
          <a:bodyPr>
            <a:normAutofit/>
          </a:bodyPr>
          <a:lstStyle/>
          <a:p>
            <a:pPr lvl="0"/>
            <a:r>
              <a:rPr lang="en-US" sz="4000" b="1" dirty="0" smtClean="0">
                <a:solidFill>
                  <a:srgbClr val="660066"/>
                </a:solidFill>
                <a:latin typeface="Helvetica"/>
                <a:cs typeface="Helvetica"/>
              </a:rPr>
              <a:t>Site Access: Options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7" y="1493015"/>
            <a:ext cx="8673988" cy="4581319"/>
          </a:xfrm>
        </p:spPr>
        <p:txBody>
          <a:bodyPr>
            <a:noAutofit/>
          </a:bodyPr>
          <a:lstStyle/>
          <a:p>
            <a:pPr lvl="0"/>
            <a:r>
              <a:rPr lang="en-US" dirty="0" smtClean="0">
                <a:latin typeface="Helvetica"/>
                <a:cs typeface="Helvetica"/>
              </a:rPr>
              <a:t>Allow anyone access to the site.</a:t>
            </a:r>
          </a:p>
          <a:p>
            <a:pPr lvl="0"/>
            <a:r>
              <a:rPr lang="en-US" dirty="0" smtClean="0">
                <a:latin typeface="Helvetica"/>
                <a:cs typeface="Helvetica"/>
              </a:rPr>
              <a:t>Allow anyone to access the site, but require all users to create an account.</a:t>
            </a:r>
          </a:p>
          <a:p>
            <a:pPr lvl="0"/>
            <a:r>
              <a:rPr lang="en-US" dirty="0" smtClean="0">
                <a:latin typeface="Helvetica"/>
                <a:cs typeface="Helvetica"/>
              </a:rPr>
              <a:t>Only allow SEIU employees/members/consultants to create an account and access the site.</a:t>
            </a:r>
          </a:p>
          <a:p>
            <a:pPr lvl="0"/>
            <a:endParaRPr lang="en-US" dirty="0" smtClean="0">
              <a:latin typeface="Helvetica"/>
              <a:cs typeface="Helvetica"/>
            </a:endParaRPr>
          </a:p>
          <a:p>
            <a:pPr marL="0" indent="0">
              <a:buNone/>
            </a:pPr>
            <a:r>
              <a:rPr lang="en-US" dirty="0">
                <a:latin typeface="Helvetica"/>
                <a:cs typeface="Helvetica"/>
              </a:rPr>
              <a:t>Question is whether it’s okay </a:t>
            </a:r>
            <a:r>
              <a:rPr lang="en-US" dirty="0" smtClean="0">
                <a:latin typeface="Helvetica"/>
                <a:cs typeface="Helvetica"/>
              </a:rPr>
              <a:t>or not for </a:t>
            </a:r>
            <a:r>
              <a:rPr lang="en-US" dirty="0">
                <a:latin typeface="Helvetica"/>
                <a:cs typeface="Helvetica"/>
              </a:rPr>
              <a:t>anyone to </a:t>
            </a:r>
            <a:r>
              <a:rPr lang="en-US" dirty="0" smtClean="0">
                <a:latin typeface="Helvetica"/>
                <a:cs typeface="Helvetica"/>
              </a:rPr>
              <a:t>have access to SEIU </a:t>
            </a:r>
            <a:r>
              <a:rPr lang="en-US" dirty="0">
                <a:latin typeface="Helvetica"/>
                <a:cs typeface="Helvetica"/>
              </a:rPr>
              <a:t>materials.</a:t>
            </a:r>
          </a:p>
          <a:p>
            <a:pPr marL="0" indent="0">
              <a:buNone/>
            </a:pPr>
            <a:endParaRPr lang="en-US" dirty="0" smtClean="0">
              <a:latin typeface="Helvetica"/>
              <a:cs typeface="Helvetica"/>
            </a:endParaRPr>
          </a:p>
          <a:p>
            <a:pPr marL="0" indent="0">
              <a:buNone/>
            </a:pPr>
            <a:r>
              <a:rPr lang="en-US" dirty="0" smtClean="0">
                <a:latin typeface="Helvetica"/>
                <a:cs typeface="Helvetica"/>
              </a:rPr>
              <a:t> </a:t>
            </a:r>
            <a:endParaRPr lang="en-US"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304443292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3799"/>
          </a:xfrm>
        </p:spPr>
        <p:txBody>
          <a:bodyPr>
            <a:noAutofit/>
          </a:bodyPr>
          <a:lstStyle/>
          <a:p>
            <a:pPr lvl="0"/>
            <a:r>
              <a:rPr lang="en-US" sz="4000" b="1" dirty="0" smtClean="0">
                <a:solidFill>
                  <a:srgbClr val="660066"/>
                </a:solidFill>
                <a:latin typeface="Helvetica"/>
                <a:cs typeface="Helvetica"/>
              </a:rPr>
              <a:t>Next Steps</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216907" y="1493015"/>
            <a:ext cx="8673988" cy="4581319"/>
          </a:xfrm>
        </p:spPr>
        <p:txBody>
          <a:bodyPr>
            <a:noAutofit/>
          </a:bodyPr>
          <a:lstStyle/>
          <a:p>
            <a:pPr lvl="0"/>
            <a:r>
              <a:rPr lang="en-US" sz="2400" dirty="0" smtClean="0">
                <a:latin typeface="Helvetica"/>
                <a:cs typeface="Helvetica"/>
              </a:rPr>
              <a:t>Decide what platform technology works best for our needs from the options presented.</a:t>
            </a:r>
          </a:p>
          <a:p>
            <a:pPr lvl="0"/>
            <a:r>
              <a:rPr lang="en-US" sz="2400" dirty="0" smtClean="0">
                <a:latin typeface="Helvetica"/>
                <a:cs typeface="Helvetica"/>
              </a:rPr>
              <a:t>Cost out acquiring and maintaining the platform.</a:t>
            </a:r>
          </a:p>
          <a:p>
            <a:pPr lvl="0"/>
            <a:r>
              <a:rPr lang="en-US" sz="2400" dirty="0" smtClean="0">
                <a:latin typeface="Helvetica"/>
                <a:cs typeface="Helvetica"/>
              </a:rPr>
              <a:t>Senior team decides whether or not to make the financial and staff investment.</a:t>
            </a:r>
          </a:p>
          <a:p>
            <a:r>
              <a:rPr lang="en-US" sz="2400" dirty="0">
                <a:latin typeface="Helvetica"/>
                <a:cs typeface="Helvetica"/>
              </a:rPr>
              <a:t>Continue to explore possible shared resources and partnerships</a:t>
            </a:r>
            <a:r>
              <a:rPr lang="en-US" sz="2400" dirty="0" smtClean="0">
                <a:latin typeface="Helvetica"/>
                <a:cs typeface="Helvetica"/>
              </a:rPr>
              <a:t>.</a:t>
            </a:r>
          </a:p>
          <a:p>
            <a:r>
              <a:rPr lang="en-US" sz="2400" dirty="0" smtClean="0">
                <a:latin typeface="Helvetica"/>
                <a:cs typeface="Helvetica"/>
              </a:rPr>
              <a:t>Establish a committee with local union staff to provide guidance and feedback.</a:t>
            </a:r>
          </a:p>
          <a:p>
            <a:pPr lvl="0"/>
            <a:r>
              <a:rPr lang="en-US" sz="2400" dirty="0" smtClean="0">
                <a:latin typeface="Helvetica"/>
                <a:cs typeface="Helvetica"/>
              </a:rPr>
              <a:t>Select audiences and content to start developing as prototypes.</a:t>
            </a:r>
          </a:p>
          <a:p>
            <a:endParaRPr lang="en-US" dirty="0">
              <a:latin typeface="Helvetica"/>
              <a:cs typeface="Helvetica"/>
            </a:endParaRPr>
          </a:p>
          <a:p>
            <a:pPr lvl="0"/>
            <a:endParaRPr lang="en-US" dirty="0" smtClean="0">
              <a:latin typeface="Helvetica"/>
              <a:cs typeface="Helvetica"/>
            </a:endParaRPr>
          </a:p>
          <a:p>
            <a:pPr lvl="0"/>
            <a:endParaRPr lang="en-US" dirty="0" smtClean="0">
              <a:latin typeface="Helvetica"/>
              <a:cs typeface="Helvetica"/>
            </a:endParaRPr>
          </a:p>
          <a:p>
            <a:pPr marL="0" indent="0">
              <a:buNone/>
            </a:pPr>
            <a:r>
              <a:rPr lang="en-US" dirty="0" smtClean="0">
                <a:latin typeface="Helvetica"/>
                <a:cs typeface="Helvetica"/>
              </a:rPr>
              <a:t> </a:t>
            </a:r>
            <a:endParaRPr lang="en-US"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40967067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6638"/>
          </a:xfrm>
        </p:spPr>
        <p:txBody>
          <a:bodyPr>
            <a:normAutofit/>
          </a:bodyPr>
          <a:lstStyle/>
          <a:p>
            <a:pPr lvl="0"/>
            <a:r>
              <a:rPr lang="en-US" sz="4000" b="1" dirty="0" smtClean="0">
                <a:solidFill>
                  <a:srgbClr val="660066"/>
                </a:solidFill>
                <a:latin typeface="Helvetica"/>
                <a:cs typeface="Helvetica"/>
              </a:rPr>
              <a:t>Research</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359301"/>
            <a:ext cx="8229600" cy="4766861"/>
          </a:xfrm>
        </p:spPr>
        <p:txBody>
          <a:bodyPr>
            <a:noAutofit/>
          </a:bodyPr>
          <a:lstStyle/>
          <a:p>
            <a:pPr marL="0" indent="0">
              <a:lnSpc>
                <a:spcPct val="110000"/>
              </a:lnSpc>
              <a:buNone/>
            </a:pPr>
            <a:r>
              <a:rPr lang="en-US" dirty="0">
                <a:latin typeface="Helvetica"/>
                <a:cs typeface="Helvetica"/>
              </a:rPr>
              <a:t>The recommendations </a:t>
            </a:r>
            <a:r>
              <a:rPr lang="en-US" dirty="0" smtClean="0">
                <a:latin typeface="Helvetica"/>
                <a:cs typeface="Helvetica"/>
              </a:rPr>
              <a:t>in this roadmap </a:t>
            </a:r>
            <a:r>
              <a:rPr lang="en-US" dirty="0">
                <a:latin typeface="Helvetica"/>
                <a:cs typeface="Helvetica"/>
              </a:rPr>
              <a:t>are informed by </a:t>
            </a:r>
            <a:r>
              <a:rPr lang="en-US" dirty="0" smtClean="0">
                <a:latin typeface="Helvetica"/>
                <a:cs typeface="Helvetica"/>
              </a:rPr>
              <a:t>our research </a:t>
            </a:r>
            <a:r>
              <a:rPr lang="en-US" dirty="0">
                <a:latin typeface="Helvetica"/>
                <a:cs typeface="Helvetica"/>
              </a:rPr>
              <a:t>to date, </a:t>
            </a:r>
            <a:r>
              <a:rPr lang="en-US" dirty="0" smtClean="0">
                <a:latin typeface="Helvetica"/>
                <a:cs typeface="Helvetica"/>
              </a:rPr>
              <a:t>which included:</a:t>
            </a:r>
          </a:p>
          <a:p>
            <a:pPr>
              <a:lnSpc>
                <a:spcPct val="110000"/>
              </a:lnSpc>
            </a:pPr>
            <a:r>
              <a:rPr lang="en-US" sz="2800" dirty="0" smtClean="0">
                <a:latin typeface="Helvetica"/>
                <a:cs typeface="Helvetica"/>
              </a:rPr>
              <a:t>Reviewing current sites, content, curriculum </a:t>
            </a:r>
            <a:r>
              <a:rPr lang="en-US" sz="2800" dirty="0" smtClean="0">
                <a:latin typeface="Helvetica"/>
                <a:cs typeface="Helvetica"/>
              </a:rPr>
              <a:t>materials.</a:t>
            </a:r>
            <a:endParaRPr lang="en-US" sz="2800" dirty="0">
              <a:latin typeface="Helvetica"/>
              <a:cs typeface="Helvetica"/>
            </a:endParaRPr>
          </a:p>
          <a:p>
            <a:pPr>
              <a:lnSpc>
                <a:spcPct val="110000"/>
              </a:lnSpc>
            </a:pPr>
            <a:r>
              <a:rPr lang="en-US" sz="2800" dirty="0" smtClean="0">
                <a:latin typeface="Helvetica"/>
                <a:cs typeface="Helvetica"/>
              </a:rPr>
              <a:t>Talking to users, stakeholders, and other organizations with similar goals and </a:t>
            </a:r>
            <a:r>
              <a:rPr lang="en-US" sz="2800" dirty="0" smtClean="0">
                <a:latin typeface="Helvetica"/>
                <a:cs typeface="Helvetica"/>
              </a:rPr>
              <a:t>sites.</a:t>
            </a:r>
            <a:endParaRPr lang="en-US" sz="2800" dirty="0">
              <a:latin typeface="Helvetica"/>
              <a:cs typeface="Helvetica"/>
            </a:endParaRPr>
          </a:p>
          <a:p>
            <a:pPr>
              <a:lnSpc>
                <a:spcPct val="110000"/>
              </a:lnSpc>
            </a:pPr>
            <a:r>
              <a:rPr lang="en-US" sz="2800" dirty="0" smtClean="0">
                <a:latin typeface="Helvetica"/>
                <a:cs typeface="Helvetica"/>
              </a:rPr>
              <a:t>Looking at other sites </a:t>
            </a:r>
            <a:r>
              <a:rPr lang="en-US" sz="2800" dirty="0">
                <a:latin typeface="Helvetica"/>
                <a:cs typeface="Helvetica"/>
              </a:rPr>
              <a:t>with </a:t>
            </a:r>
            <a:r>
              <a:rPr lang="en-US" sz="2800" dirty="0" smtClean="0">
                <a:latin typeface="Helvetica"/>
                <a:cs typeface="Helvetica"/>
              </a:rPr>
              <a:t>online </a:t>
            </a:r>
            <a:r>
              <a:rPr lang="en-US" sz="2800" dirty="0">
                <a:latin typeface="Helvetica"/>
                <a:cs typeface="Helvetica"/>
              </a:rPr>
              <a:t>learning </a:t>
            </a:r>
            <a:r>
              <a:rPr lang="en-US" sz="2800" dirty="0" smtClean="0">
                <a:latin typeface="Helvetica"/>
                <a:cs typeface="Helvetica"/>
              </a:rPr>
              <a:t>and knowledge sharing </a:t>
            </a:r>
            <a:r>
              <a:rPr lang="en-US" sz="2800" dirty="0" smtClean="0">
                <a:latin typeface="Helvetica"/>
                <a:cs typeface="Helvetica"/>
              </a:rPr>
              <a:t>tools. </a:t>
            </a:r>
            <a:endParaRPr lang="en-US" sz="2800" dirty="0" smtClean="0">
              <a:latin typeface="Helvetica"/>
              <a:cs typeface="Helvetica"/>
            </a:endParaRPr>
          </a:p>
        </p:txBody>
      </p:sp>
      <p:pic>
        <p:nvPicPr>
          <p:cNvPr id="4" name="Picture 3" descr="SEIU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9963638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290"/>
            <a:ext cx="8229600" cy="1222012"/>
          </a:xfrm>
        </p:spPr>
        <p:txBody>
          <a:bodyPr>
            <a:noAutofit/>
          </a:bodyPr>
          <a:lstStyle/>
          <a:p>
            <a:pPr lvl="0"/>
            <a:r>
              <a:rPr lang="en-US" sz="4000" b="1" dirty="0" smtClean="0">
                <a:solidFill>
                  <a:srgbClr val="660066"/>
                </a:solidFill>
                <a:latin typeface="Helvetica"/>
                <a:cs typeface="Helvetica"/>
              </a:rPr>
              <a:t>Research Findings: </a:t>
            </a:r>
            <a:r>
              <a:rPr lang="en-US" sz="4000" b="1" dirty="0">
                <a:solidFill>
                  <a:srgbClr val="660066"/>
                </a:solidFill>
                <a:latin typeface="Helvetica"/>
                <a:cs typeface="Helvetica"/>
              </a:rPr>
              <a:t>T</a:t>
            </a:r>
            <a:r>
              <a:rPr lang="en-US" sz="4000" b="1" dirty="0" smtClean="0">
                <a:solidFill>
                  <a:srgbClr val="660066"/>
                </a:solidFill>
                <a:latin typeface="Helvetica"/>
                <a:cs typeface="Helvetica"/>
              </a:rPr>
              <a:t>each.seiu.org</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767592"/>
            <a:ext cx="8229600" cy="4358571"/>
          </a:xfrm>
        </p:spPr>
        <p:txBody>
          <a:bodyPr>
            <a:normAutofit/>
          </a:bodyPr>
          <a:lstStyle/>
          <a:p>
            <a:endParaRPr lang="en-US" dirty="0" smtClean="0">
              <a:latin typeface="Helvetica"/>
              <a:cs typeface="Helvetica"/>
            </a:endParaRPr>
          </a:p>
          <a:p>
            <a:endParaRPr lang="en-US" dirty="0" smtClean="0">
              <a:latin typeface="Helvetica"/>
              <a:cs typeface="Helvetica"/>
            </a:endParaRPr>
          </a:p>
          <a:p>
            <a:endParaRPr lang="en-US" dirty="0" smtClean="0">
              <a:latin typeface="Helvetica"/>
              <a:cs typeface="Helvetica"/>
            </a:endParaRPr>
          </a:p>
          <a:p>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5" name="Picture 4" descr="Screen Shot 2014-07-15 at 10.17.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767592"/>
            <a:ext cx="8086643" cy="3828149"/>
          </a:xfrm>
          <a:prstGeom prst="rect">
            <a:avLst/>
          </a:prstGeom>
        </p:spPr>
      </p:pic>
    </p:spTree>
    <p:extLst>
      <p:ext uri="{BB962C8B-B14F-4D97-AF65-F5344CB8AC3E}">
        <p14:creationId xmlns:p14="http://schemas.microsoft.com/office/powerpoint/2010/main" val="39031968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5155"/>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err="1">
                <a:solidFill>
                  <a:srgbClr val="660066"/>
                </a:solidFill>
                <a:latin typeface="Helvetica"/>
                <a:cs typeface="Helvetica"/>
              </a:rPr>
              <a:t>T</a:t>
            </a:r>
            <a:r>
              <a:rPr lang="en-US" sz="4000" b="1" dirty="0" err="1" smtClean="0">
                <a:solidFill>
                  <a:srgbClr val="660066"/>
                </a:solidFill>
                <a:latin typeface="Helvetica"/>
                <a:cs typeface="Helvetica"/>
              </a:rPr>
              <a:t>each.seiu.org</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139729" y="1504040"/>
            <a:ext cx="8229600" cy="4845960"/>
          </a:xfrm>
        </p:spPr>
        <p:txBody>
          <a:bodyPr>
            <a:normAutofit fontScale="25000" lnSpcReduction="20000"/>
          </a:bodyPr>
          <a:lstStyle/>
          <a:p>
            <a:pPr marL="0" indent="0">
              <a:lnSpc>
                <a:spcPct val="120000"/>
              </a:lnSpc>
              <a:buNone/>
            </a:pPr>
            <a:r>
              <a:rPr lang="en-US" sz="12800" dirty="0" smtClean="0">
                <a:latin typeface="Helvetica"/>
                <a:cs typeface="Helvetica"/>
              </a:rPr>
              <a:t>Difficulties with Teach.seiu.org:</a:t>
            </a:r>
          </a:p>
          <a:p>
            <a:pPr lvl="1">
              <a:lnSpc>
                <a:spcPct val="120000"/>
              </a:lnSpc>
              <a:buFont typeface="Arial"/>
              <a:buChar char="•"/>
            </a:pPr>
            <a:r>
              <a:rPr lang="en-US" sz="11200" dirty="0">
                <a:latin typeface="Helvetica"/>
                <a:cs typeface="Helvetica"/>
              </a:rPr>
              <a:t>A</a:t>
            </a:r>
            <a:r>
              <a:rPr lang="en-US" sz="11200" dirty="0" smtClean="0">
                <a:latin typeface="Helvetica"/>
                <a:cs typeface="Helvetica"/>
              </a:rPr>
              <a:t>ccessing site, </a:t>
            </a:r>
            <a:r>
              <a:rPr lang="en-US" sz="11200" dirty="0">
                <a:latin typeface="Helvetica"/>
                <a:cs typeface="Helvetica"/>
              </a:rPr>
              <a:t>even with permission and </a:t>
            </a:r>
            <a:r>
              <a:rPr lang="en-US" sz="11200" dirty="0" smtClean="0">
                <a:latin typeface="Helvetica"/>
                <a:cs typeface="Helvetica"/>
              </a:rPr>
              <a:t>right type of </a:t>
            </a:r>
            <a:r>
              <a:rPr lang="en-US" sz="11200" dirty="0" smtClean="0">
                <a:latin typeface="Helvetica"/>
                <a:cs typeface="Helvetica"/>
              </a:rPr>
              <a:t>email.</a:t>
            </a:r>
            <a:endParaRPr lang="en-US" sz="11200" dirty="0" smtClean="0">
              <a:latin typeface="Helvetica"/>
              <a:cs typeface="Helvetica"/>
            </a:endParaRPr>
          </a:p>
          <a:p>
            <a:pPr lvl="1">
              <a:lnSpc>
                <a:spcPct val="120000"/>
              </a:lnSpc>
              <a:buFont typeface="Arial"/>
              <a:buChar char="•"/>
            </a:pPr>
            <a:r>
              <a:rPr lang="en-US" sz="11200" dirty="0">
                <a:latin typeface="Helvetica"/>
                <a:cs typeface="Helvetica"/>
              </a:rPr>
              <a:t>L</a:t>
            </a:r>
            <a:r>
              <a:rPr lang="en-US" sz="11200" dirty="0" smtClean="0">
                <a:latin typeface="Helvetica"/>
                <a:cs typeface="Helvetica"/>
              </a:rPr>
              <a:t>imited design </a:t>
            </a:r>
            <a:r>
              <a:rPr lang="en-US" sz="11200" dirty="0" smtClean="0">
                <a:latin typeface="Helvetica"/>
                <a:cs typeface="Helvetica"/>
              </a:rPr>
              <a:t>options.</a:t>
            </a:r>
            <a:endParaRPr lang="en-US" sz="11200" dirty="0">
              <a:latin typeface="Helvetica"/>
              <a:cs typeface="Helvetica"/>
            </a:endParaRPr>
          </a:p>
          <a:p>
            <a:pPr lvl="1">
              <a:lnSpc>
                <a:spcPct val="120000"/>
              </a:lnSpc>
              <a:buFont typeface="Arial"/>
              <a:buChar char="•"/>
            </a:pPr>
            <a:r>
              <a:rPr lang="en-US" sz="11200" dirty="0" smtClean="0">
                <a:latin typeface="Helvetica"/>
                <a:cs typeface="Helvetica"/>
              </a:rPr>
              <a:t>Materials organization is not user friendly, difficult to find </a:t>
            </a:r>
            <a:r>
              <a:rPr lang="en-US" sz="11200" dirty="0" smtClean="0">
                <a:latin typeface="Helvetica"/>
                <a:cs typeface="Helvetica"/>
              </a:rPr>
              <a:t>things.</a:t>
            </a:r>
            <a:endParaRPr lang="en-US" sz="11200" dirty="0">
              <a:latin typeface="Helvetica"/>
              <a:cs typeface="Helvetica"/>
            </a:endParaRPr>
          </a:p>
          <a:p>
            <a:pPr lvl="1">
              <a:lnSpc>
                <a:spcPct val="120000"/>
              </a:lnSpc>
              <a:buFont typeface="Arial"/>
              <a:buChar char="•"/>
            </a:pPr>
            <a:r>
              <a:rPr lang="en-US" sz="11200" dirty="0" smtClean="0">
                <a:latin typeface="Helvetica"/>
                <a:cs typeface="Helvetica"/>
              </a:rPr>
              <a:t>Not updated </a:t>
            </a:r>
            <a:r>
              <a:rPr lang="en-US" sz="11200" dirty="0" smtClean="0">
                <a:latin typeface="Helvetica"/>
                <a:cs typeface="Helvetica"/>
              </a:rPr>
              <a:t>regularly.</a:t>
            </a:r>
            <a:endParaRPr lang="en-US" sz="11200" dirty="0" smtClean="0">
              <a:latin typeface="Helvetica"/>
              <a:cs typeface="Helvetica"/>
            </a:endParaRPr>
          </a:p>
          <a:p>
            <a:pPr lvl="1">
              <a:lnSpc>
                <a:spcPct val="120000"/>
              </a:lnSpc>
              <a:buFont typeface="Arial"/>
              <a:buChar char="•"/>
            </a:pPr>
            <a:r>
              <a:rPr lang="en-US" sz="11200" dirty="0">
                <a:latin typeface="Helvetica"/>
                <a:cs typeface="Helvetica"/>
              </a:rPr>
              <a:t>U</a:t>
            </a:r>
            <a:r>
              <a:rPr lang="en-US" sz="11200" dirty="0" smtClean="0">
                <a:latin typeface="Helvetica"/>
                <a:cs typeface="Helvetica"/>
              </a:rPr>
              <a:t>sers get frustrated using the site and instead contact International or internal network and ask where to find </a:t>
            </a:r>
            <a:r>
              <a:rPr lang="en-US" sz="11200" dirty="0" smtClean="0">
                <a:latin typeface="Helvetica"/>
                <a:cs typeface="Helvetica"/>
              </a:rPr>
              <a:t>information.</a:t>
            </a:r>
            <a:endParaRPr lang="en-US" sz="11200" dirty="0" smtClean="0">
              <a:latin typeface="Helvetica"/>
              <a:cs typeface="Helvetica"/>
            </a:endParaRPr>
          </a:p>
          <a:p>
            <a:pPr marL="457200" lvl="1" indent="0">
              <a:lnSpc>
                <a:spcPct val="120000"/>
              </a:lnSpc>
              <a:buNone/>
            </a:pPr>
            <a:endParaRPr lang="en-US" sz="7600" dirty="0" smtClean="0">
              <a:latin typeface="Helvetica"/>
              <a:cs typeface="Helvetica"/>
            </a:endParaRPr>
          </a:p>
          <a:p>
            <a:endParaRPr lang="en-US" sz="8000" dirty="0" smtClean="0">
              <a:latin typeface="Helvetica"/>
              <a:cs typeface="Helvetica"/>
            </a:endParaRPr>
          </a:p>
          <a:p>
            <a:endParaRPr lang="en-US" sz="8000" dirty="0" smtClean="0">
              <a:latin typeface="Helvetica"/>
              <a:cs typeface="Helvetica"/>
            </a:endParaRPr>
          </a:p>
          <a:p>
            <a:endParaRPr lang="en-US" dirty="0" smtClean="0">
              <a:latin typeface="Helvetica"/>
              <a:cs typeface="Helvetica"/>
            </a:endParaRPr>
          </a:p>
          <a:p>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0368578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5155"/>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err="1">
                <a:solidFill>
                  <a:srgbClr val="660066"/>
                </a:solidFill>
                <a:latin typeface="Helvetica"/>
                <a:cs typeface="Helvetica"/>
              </a:rPr>
              <a:t>T</a:t>
            </a:r>
            <a:r>
              <a:rPr lang="en-US" sz="4000" b="1" dirty="0" err="1" smtClean="0">
                <a:solidFill>
                  <a:srgbClr val="660066"/>
                </a:solidFill>
                <a:latin typeface="Helvetica"/>
                <a:cs typeface="Helvetica"/>
              </a:rPr>
              <a:t>each.seiu.org</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487714"/>
            <a:ext cx="8229600" cy="4862286"/>
          </a:xfrm>
        </p:spPr>
        <p:txBody>
          <a:bodyPr>
            <a:normAutofit fontScale="92500" lnSpcReduction="10000"/>
          </a:bodyPr>
          <a:lstStyle/>
          <a:p>
            <a:pPr marL="0" indent="0">
              <a:lnSpc>
                <a:spcPct val="120000"/>
              </a:lnSpc>
              <a:buNone/>
            </a:pPr>
            <a:r>
              <a:rPr lang="en-US" sz="3500" dirty="0" smtClean="0">
                <a:latin typeface="Helvetica"/>
                <a:cs typeface="Helvetica"/>
              </a:rPr>
              <a:t>Difficulties with Teach.seiu.org:</a:t>
            </a:r>
          </a:p>
          <a:p>
            <a:pPr lvl="1">
              <a:lnSpc>
                <a:spcPct val="120000"/>
              </a:lnSpc>
              <a:buFont typeface="Arial"/>
              <a:buChar char="•"/>
            </a:pPr>
            <a:r>
              <a:rPr lang="en-US" sz="3000" dirty="0" smtClean="0">
                <a:latin typeface="Helvetica"/>
                <a:cs typeface="Helvetica"/>
              </a:rPr>
              <a:t>Materials </a:t>
            </a:r>
            <a:r>
              <a:rPr lang="en-US" sz="3000" dirty="0">
                <a:latin typeface="Helvetica"/>
                <a:cs typeface="Helvetica"/>
              </a:rPr>
              <a:t>on Teach are </a:t>
            </a:r>
            <a:r>
              <a:rPr lang="en-US" sz="3000" dirty="0" err="1">
                <a:latin typeface="Helvetica"/>
                <a:cs typeface="Helvetica"/>
              </a:rPr>
              <a:t>siloed</a:t>
            </a:r>
            <a:r>
              <a:rPr lang="en-US" sz="3000" dirty="0">
                <a:latin typeface="Helvetica"/>
                <a:cs typeface="Helvetica"/>
              </a:rPr>
              <a:t> </a:t>
            </a:r>
            <a:r>
              <a:rPr lang="en-US" sz="3000" dirty="0" smtClean="0">
                <a:latin typeface="Helvetica"/>
                <a:cs typeface="Helvetica"/>
              </a:rPr>
              <a:t>by </a:t>
            </a:r>
            <a:r>
              <a:rPr lang="en-US" sz="3000" dirty="0">
                <a:latin typeface="Helvetica"/>
                <a:cs typeface="Helvetica"/>
              </a:rPr>
              <a:t>department, by curriculum, by event – making it hard for people to find content, unless they know where it </a:t>
            </a:r>
            <a:r>
              <a:rPr lang="en-US" sz="3000" dirty="0" smtClean="0">
                <a:latin typeface="Helvetica"/>
                <a:cs typeface="Helvetica"/>
              </a:rPr>
              <a:t>lives.</a:t>
            </a:r>
            <a:endParaRPr lang="en-US" sz="3000" dirty="0">
              <a:latin typeface="Helvetica"/>
              <a:cs typeface="Helvetica"/>
            </a:endParaRPr>
          </a:p>
          <a:p>
            <a:pPr lvl="1">
              <a:lnSpc>
                <a:spcPct val="120000"/>
              </a:lnSpc>
              <a:buFont typeface="Arial"/>
              <a:buChar char="•"/>
            </a:pPr>
            <a:r>
              <a:rPr lang="en-US" sz="3000" dirty="0" smtClean="0">
                <a:latin typeface="Helvetica"/>
                <a:cs typeface="Helvetica"/>
              </a:rPr>
              <a:t>Users want to find individual materials to use as well as entire curriculum </a:t>
            </a:r>
            <a:r>
              <a:rPr lang="en-US" sz="3000" dirty="0" smtClean="0">
                <a:latin typeface="Helvetica"/>
                <a:cs typeface="Helvetica"/>
              </a:rPr>
              <a:t>packages.</a:t>
            </a:r>
            <a:endParaRPr lang="en-US" sz="3000" dirty="0" smtClean="0">
              <a:latin typeface="Helvetica"/>
              <a:cs typeface="Helvetica"/>
            </a:endParaRPr>
          </a:p>
          <a:p>
            <a:pPr lvl="1">
              <a:lnSpc>
                <a:spcPct val="120000"/>
              </a:lnSpc>
              <a:buFont typeface="Arial"/>
              <a:buChar char="•"/>
            </a:pPr>
            <a:r>
              <a:rPr lang="en-US" sz="3000" dirty="0" smtClean="0">
                <a:latin typeface="Helvetica"/>
                <a:cs typeface="Helvetica"/>
              </a:rPr>
              <a:t>Needs to be better </a:t>
            </a:r>
            <a:r>
              <a:rPr lang="en-US" sz="3000" dirty="0" smtClean="0">
                <a:latin typeface="Helvetica"/>
                <a:cs typeface="Helvetica"/>
              </a:rPr>
              <a:t>communication about Teach as a </a:t>
            </a:r>
            <a:r>
              <a:rPr lang="en-US" sz="3000" dirty="0" smtClean="0">
                <a:latin typeface="Helvetica"/>
                <a:cs typeface="Helvetica"/>
              </a:rPr>
              <a:t>resource.</a:t>
            </a:r>
            <a:endParaRPr lang="en-US" sz="3000" dirty="0" smtClean="0">
              <a:latin typeface="Helvetica"/>
              <a:cs typeface="Helvetica"/>
            </a:endParaRPr>
          </a:p>
          <a:p>
            <a:pPr>
              <a:lnSpc>
                <a:spcPct val="120000"/>
              </a:lnSpc>
            </a:pPr>
            <a:endParaRPr lang="en-US" sz="6700" dirty="0">
              <a:latin typeface="Helvetica"/>
              <a:cs typeface="Helvetica"/>
            </a:endParaRPr>
          </a:p>
          <a:p>
            <a:endParaRPr lang="en-US" dirty="0" smtClean="0">
              <a:latin typeface="Helvetica"/>
              <a:cs typeface="Helvetica"/>
            </a:endParaRPr>
          </a:p>
          <a:p>
            <a:endParaRPr lang="en-US" dirty="0" smtClean="0">
              <a:latin typeface="Helvetica"/>
              <a:cs typeface="Helvetica"/>
            </a:endParaRPr>
          </a:p>
          <a:p>
            <a:endParaRPr lang="en-US" dirty="0" smtClean="0">
              <a:latin typeface="Helvetica"/>
              <a:cs typeface="Helvetica"/>
            </a:endParaRPr>
          </a:p>
          <a:p>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spTree>
    <p:extLst>
      <p:ext uri="{BB962C8B-B14F-4D97-AF65-F5344CB8AC3E}">
        <p14:creationId xmlns:p14="http://schemas.microsoft.com/office/powerpoint/2010/main" val="28699466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960"/>
            <a:ext cx="8229600" cy="806511"/>
          </a:xfrm>
        </p:spPr>
        <p:txBody>
          <a:bodyPr>
            <a:noAutofit/>
          </a:bodyPr>
          <a:lstStyle/>
          <a:p>
            <a:pPr lvl="0"/>
            <a:r>
              <a:rPr lang="en-US" sz="4000" b="1" dirty="0" smtClean="0">
                <a:solidFill>
                  <a:srgbClr val="660066"/>
                </a:solidFill>
                <a:latin typeface="Helvetica"/>
                <a:cs typeface="Helvetica"/>
              </a:rPr>
              <a:t>Research Findings:</a:t>
            </a:r>
            <a:br>
              <a:rPr lang="en-US" sz="4000" b="1" dirty="0" smtClean="0">
                <a:solidFill>
                  <a:srgbClr val="660066"/>
                </a:solidFill>
                <a:latin typeface="Helvetica"/>
                <a:cs typeface="Helvetica"/>
              </a:rPr>
            </a:br>
            <a:r>
              <a:rPr lang="en-US" sz="4000" b="1" dirty="0" smtClean="0">
                <a:solidFill>
                  <a:srgbClr val="660066"/>
                </a:solidFill>
                <a:latin typeface="Helvetica"/>
                <a:cs typeface="Helvetica"/>
              </a:rPr>
              <a:t>Allintowin.seiu.org</a:t>
            </a:r>
            <a:endParaRPr lang="en-US" sz="4000" b="1" dirty="0">
              <a:solidFill>
                <a:srgbClr val="660066"/>
              </a:solidFill>
              <a:latin typeface="Helvetica"/>
              <a:cs typeface="Helvetica"/>
            </a:endParaRPr>
          </a:p>
        </p:txBody>
      </p:sp>
      <p:sp>
        <p:nvSpPr>
          <p:cNvPr id="3" name="Content Placeholder 2"/>
          <p:cNvSpPr>
            <a:spLocks noGrp="1"/>
          </p:cNvSpPr>
          <p:nvPr>
            <p:ph idx="1"/>
          </p:nvPr>
        </p:nvSpPr>
        <p:spPr>
          <a:xfrm>
            <a:off x="457200" y="1630304"/>
            <a:ext cx="8229600" cy="4495860"/>
          </a:xfrm>
        </p:spPr>
        <p:txBody>
          <a:bodyPr>
            <a:normAutofit/>
          </a:bodyPr>
          <a:lstStyle/>
          <a:p>
            <a:pPr marL="0" indent="0">
              <a:buNone/>
            </a:pPr>
            <a:endParaRPr lang="en-US" sz="12800" dirty="0" smtClean="0">
              <a:latin typeface="Helvetica"/>
              <a:cs typeface="Helvetica"/>
            </a:endParaRPr>
          </a:p>
          <a:p>
            <a:pPr marL="0" indent="0">
              <a:buNone/>
            </a:pPr>
            <a:endParaRPr lang="en-US" sz="12800" dirty="0">
              <a:latin typeface="Helvetica"/>
              <a:cs typeface="Helvetica"/>
            </a:endParaRPr>
          </a:p>
        </p:txBody>
      </p:sp>
      <p:pic>
        <p:nvPicPr>
          <p:cNvPr id="4" name="Picture 3" descr="SEIU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59301" cy="1359301"/>
          </a:xfrm>
          <a:prstGeom prst="rect">
            <a:avLst/>
          </a:prstGeom>
        </p:spPr>
      </p:pic>
      <p:pic>
        <p:nvPicPr>
          <p:cNvPr id="5" name="Picture 4" descr="Screen Shot 2014-07-15 at 10.17.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09437"/>
            <a:ext cx="8334063" cy="3944568"/>
          </a:xfrm>
          <a:prstGeom prst="rect">
            <a:avLst/>
          </a:prstGeom>
        </p:spPr>
      </p:pic>
    </p:spTree>
    <p:extLst>
      <p:ext uri="{BB962C8B-B14F-4D97-AF65-F5344CB8AC3E}">
        <p14:creationId xmlns:p14="http://schemas.microsoft.com/office/powerpoint/2010/main" val="18204467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3690</TotalTime>
  <Words>2960</Words>
  <Application>Microsoft Macintosh PowerPoint</Application>
  <PresentationFormat>On-screen Show (4:3)</PresentationFormat>
  <Paragraphs>299</Paragraphs>
  <Slides>43</Slides>
  <Notes>38</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SEIU ONLINE LEARNING PROJECT ROADMAP </vt:lpstr>
      <vt:lpstr> Purpose </vt:lpstr>
      <vt:lpstr> Outcome </vt:lpstr>
      <vt:lpstr> Process </vt:lpstr>
      <vt:lpstr>Research</vt:lpstr>
      <vt:lpstr>Research Findings: Teach.seiu.org</vt:lpstr>
      <vt:lpstr>Research Findings: Teach.seiu.org</vt:lpstr>
      <vt:lpstr>Research Findings: Teach.seiu.org</vt:lpstr>
      <vt:lpstr>Research Findings: Allintowin.seiu.org</vt:lpstr>
      <vt:lpstr>Research Findings: Allintowin.seiu.org</vt:lpstr>
      <vt:lpstr>Research Findings: BOLD Site</vt:lpstr>
      <vt:lpstr>Research Findings: BOLD Site</vt:lpstr>
      <vt:lpstr>Research Findings: NOI Toolbox</vt:lpstr>
      <vt:lpstr>Research Findings: NOI Toolbox</vt:lpstr>
      <vt:lpstr>Research Findings: NOI Toolbox</vt:lpstr>
      <vt:lpstr>Research Findings:  Online Learning Platforms</vt:lpstr>
      <vt:lpstr>Research Findings:  Online Learning Platforms</vt:lpstr>
      <vt:lpstr>Research Findings: Learning Management  Systems (LMS)</vt:lpstr>
      <vt:lpstr>Research Findings: Learning Management  Systems (LMS)</vt:lpstr>
      <vt:lpstr>Research Findings: Learning Management  Systems (LMS)</vt:lpstr>
      <vt:lpstr> Recommendations: Build a New Site</vt:lpstr>
      <vt:lpstr> Recommendations: Reorganize Content </vt:lpstr>
      <vt:lpstr> Recommendations: Reorganize Content </vt:lpstr>
      <vt:lpstr> Recommendations: Reorganize Content </vt:lpstr>
      <vt:lpstr>Recommendations: Site Architecture</vt:lpstr>
      <vt:lpstr>Recommendations: Site Architecture</vt:lpstr>
      <vt:lpstr>Recommendations: Site Architecture</vt:lpstr>
      <vt:lpstr>Recommendations: Site Architecture</vt:lpstr>
      <vt:lpstr>Recommendations: Site Architecture</vt:lpstr>
      <vt:lpstr>Recommendations: Site Architecture</vt:lpstr>
      <vt:lpstr>Recommendations: Site Architecture</vt:lpstr>
      <vt:lpstr>Recommendations: Online Courses</vt:lpstr>
      <vt:lpstr>Recommendations: Online Courses</vt:lpstr>
      <vt:lpstr>Recommendations: Learning Communities</vt:lpstr>
      <vt:lpstr>Recommendations: Learning Communities</vt:lpstr>
      <vt:lpstr>Roadmap</vt:lpstr>
      <vt:lpstr>Recommendations:  Project Approach</vt:lpstr>
      <vt:lpstr>Recommendations: Online Learning Team</vt:lpstr>
      <vt:lpstr>Recommendations:  Online Learning Team</vt:lpstr>
      <vt:lpstr>Resources:  Partnerships</vt:lpstr>
      <vt:lpstr>Site Access</vt:lpstr>
      <vt:lpstr>Site Access: Options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SEIU ONLINE LEARNING PROJECT ROADMAP</dc:title>
  <dc:creator>Natasha Lesser</dc:creator>
  <cp:lastModifiedBy>Natasha Lesser</cp:lastModifiedBy>
  <cp:revision>532</cp:revision>
  <cp:lastPrinted>2014-07-18T13:41:08Z</cp:lastPrinted>
  <dcterms:created xsi:type="dcterms:W3CDTF">2014-07-14T23:02:00Z</dcterms:created>
  <dcterms:modified xsi:type="dcterms:W3CDTF">2014-07-21T22:55:44Z</dcterms:modified>
</cp:coreProperties>
</file>